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82" r:id="rId2"/>
    <p:sldId id="278" r:id="rId3"/>
    <p:sldId id="256" r:id="rId4"/>
    <p:sldId id="258" r:id="rId5"/>
    <p:sldId id="259" r:id="rId6"/>
    <p:sldId id="262" r:id="rId7"/>
    <p:sldId id="260" r:id="rId8"/>
    <p:sldId id="261" r:id="rId9"/>
    <p:sldId id="263" r:id="rId10"/>
    <p:sldId id="264" r:id="rId11"/>
    <p:sldId id="267" r:id="rId12"/>
    <p:sldId id="266" r:id="rId13"/>
    <p:sldId id="268" r:id="rId14"/>
    <p:sldId id="265" r:id="rId15"/>
    <p:sldId id="283" r:id="rId16"/>
    <p:sldId id="269" r:id="rId17"/>
    <p:sldId id="270" r:id="rId18"/>
    <p:sldId id="271" r:id="rId19"/>
    <p:sldId id="272" r:id="rId20"/>
    <p:sldId id="280" r:id="rId21"/>
    <p:sldId id="274" r:id="rId22"/>
    <p:sldId id="275" r:id="rId23"/>
    <p:sldId id="276" r:id="rId24"/>
    <p:sldId id="277" r:id="rId25"/>
    <p:sldId id="279"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notesViewPr>
    <p:cSldViewPr snapToGrid="0">
      <p:cViewPr varScale="1">
        <p:scale>
          <a:sx n="34" d="100"/>
          <a:sy n="34" d="100"/>
        </p:scale>
        <p:origin x="119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6-04-02T10:58:14.366"/>
    </inkml:context>
    <inkml:brush xml:id="br0">
      <inkml:brushProperty name="width" value="0.05" units="cm"/>
      <inkml:brushProperty name="height" value="0.05" units="cm"/>
      <inkml:brushProperty name="fitToCurve" value="1"/>
    </inkml:brush>
  </inkml:definitions>
  <inkml:trace contextRef="#ctx0" brushRef="#br0">67 0 0,'-67'0'32</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6-04-02T10:58:28.771"/>
    </inkml:context>
    <inkml:brush xml:id="br0">
      <inkml:brushProperty name="width" value="0.175" units="cm"/>
      <inkml:brushProperty name="height" value="0.35"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53847-D64A-4263-B3FD-8015E4EA2AA8}" type="datetimeFigureOut">
              <a:rPr lang="ru-RU" smtClean="0"/>
              <a:t>07.04.2026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2EFA5-3C9F-48C2-A1ED-860AEFFF9F1F}" type="slidenum">
              <a:rPr lang="ru-RU" smtClean="0"/>
              <a:t>‹#›</a:t>
            </a:fld>
            <a:endParaRPr lang="ru-RU"/>
          </a:p>
        </p:txBody>
      </p:sp>
    </p:spTree>
    <p:extLst>
      <p:ext uri="{BB962C8B-B14F-4D97-AF65-F5344CB8AC3E}">
        <p14:creationId xmlns:p14="http://schemas.microsoft.com/office/powerpoint/2010/main" val="306013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C262EFA5-3C9F-48C2-A1ED-860AEFFF9F1F}" type="slidenum">
              <a:rPr lang="ru-RU" smtClean="0"/>
              <a:t>20</a:t>
            </a:fld>
            <a:endParaRPr lang="ru-RU"/>
          </a:p>
        </p:txBody>
      </p:sp>
    </p:spTree>
    <p:extLst>
      <p:ext uri="{BB962C8B-B14F-4D97-AF65-F5344CB8AC3E}">
        <p14:creationId xmlns:p14="http://schemas.microsoft.com/office/powerpoint/2010/main" val="194832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218290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212792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57295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3639110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0946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275002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3079142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2428076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114542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F8460CA-F359-45AF-A4DB-8C1CA9A07421}"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150128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F8460CA-F359-45AF-A4DB-8C1CA9A07421}"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29996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F8460CA-F359-45AF-A4DB-8C1CA9A07421}" type="datetimeFigureOut">
              <a:rPr lang="ru-RU" smtClean="0"/>
              <a:t>07.04.2026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3251951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F8460CA-F359-45AF-A4DB-8C1CA9A07421}" type="datetimeFigureOut">
              <a:rPr lang="ru-RU" smtClean="0"/>
              <a:t>07.04.2026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92741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460CA-F359-45AF-A4DB-8C1CA9A07421}" type="datetimeFigureOut">
              <a:rPr lang="ru-RU" smtClean="0"/>
              <a:t>07.04.2026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16952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F8460CA-F359-45AF-A4DB-8C1CA9A07421}"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256734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F8460CA-F359-45AF-A4DB-8C1CA9A07421}"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E6005B6-05CE-433F-9C97-3A76F31163A6}" type="slidenum">
              <a:rPr lang="ru-RU" smtClean="0"/>
              <a:t>‹#›</a:t>
            </a:fld>
            <a:endParaRPr lang="ru-RU"/>
          </a:p>
        </p:txBody>
      </p:sp>
    </p:spTree>
    <p:extLst>
      <p:ext uri="{BB962C8B-B14F-4D97-AF65-F5344CB8AC3E}">
        <p14:creationId xmlns:p14="http://schemas.microsoft.com/office/powerpoint/2010/main" val="196163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8460CA-F359-45AF-A4DB-8C1CA9A07421}" type="datetimeFigureOut">
              <a:rPr lang="ru-RU" smtClean="0"/>
              <a:t>07.04.2026</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E6005B6-05CE-433F-9C97-3A76F31163A6}" type="slidenum">
              <a:rPr lang="ru-RU" smtClean="0"/>
              <a:t>‹#›</a:t>
            </a:fld>
            <a:endParaRPr lang="ru-RU"/>
          </a:p>
        </p:txBody>
      </p:sp>
    </p:spTree>
    <p:extLst>
      <p:ext uri="{BB962C8B-B14F-4D97-AF65-F5344CB8AC3E}">
        <p14:creationId xmlns:p14="http://schemas.microsoft.com/office/powerpoint/2010/main" val="353619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ustomXml" Target="../ink/ink2.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customXml" Target="../ink/ink1.xml"/><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EEE4DD-5F1E-4594-9CBF-2889D87AA8BF}"/>
              </a:ext>
            </a:extLst>
          </p:cNvPr>
          <p:cNvSpPr>
            <a:spLocks noGrp="1"/>
          </p:cNvSpPr>
          <p:nvPr>
            <p:ph type="title"/>
          </p:nvPr>
        </p:nvSpPr>
        <p:spPr>
          <a:xfrm>
            <a:off x="677334" y="609600"/>
            <a:ext cx="8596668" cy="1724526"/>
          </a:xfrm>
        </p:spPr>
        <p:txBody>
          <a:bodyPr>
            <a:normAutofit fontScale="90000"/>
          </a:bodyPr>
          <a:lstStyle/>
          <a:p>
            <a:pPr algn="ctr"/>
            <a:r>
              <a:rPr lang="uk-UA" b="1" dirty="0">
                <a:solidFill>
                  <a:schemeClr val="tx1"/>
                </a:solidFill>
                <a:latin typeface="Times New Roman" panose="02020603050405020304" pitchFamily="18" charset="0"/>
                <a:cs typeface="Times New Roman" panose="02020603050405020304" pitchFamily="18" charset="0"/>
              </a:rPr>
              <a:t> ЗВІТ</a:t>
            </a:r>
            <a:br>
              <a:rPr lang="uk-UA" b="1" dirty="0">
                <a:solidFill>
                  <a:schemeClr val="tx1"/>
                </a:solidFill>
                <a:latin typeface="Times New Roman" panose="02020603050405020304" pitchFamily="18" charset="0"/>
                <a:cs typeface="Times New Roman" panose="02020603050405020304" pitchFamily="18" charset="0"/>
              </a:rPr>
            </a:br>
            <a:r>
              <a:rPr lang="uk-UA" b="1" dirty="0">
                <a:solidFill>
                  <a:schemeClr val="tx1"/>
                </a:solidFill>
                <a:latin typeface="Times New Roman" panose="02020603050405020304" pitchFamily="18" charset="0"/>
                <a:cs typeface="Times New Roman" panose="02020603050405020304" pitchFamily="18" charset="0"/>
              </a:rPr>
              <a:t>  ДИРЕКТОРА ЗДО «РОМАШКА»                СЕРГІЇВСЬКОЇ СІЛЬСЬКОЇ РАДИ</a:t>
            </a:r>
            <a:br>
              <a:rPr lang="ru-RU" b="1" dirty="0">
                <a:latin typeface="Times New Roman" panose="02020603050405020304" pitchFamily="18" charset="0"/>
                <a:cs typeface="Times New Roman" panose="02020603050405020304" pitchFamily="18" charset="0"/>
              </a:rPr>
            </a:br>
            <a:endParaRPr lang="ru-RU" dirty="0"/>
          </a:p>
        </p:txBody>
      </p:sp>
      <p:pic>
        <p:nvPicPr>
          <p:cNvPr id="1026" name="Picture 2" descr="Немає опису світлини.">
            <a:extLst>
              <a:ext uri="{FF2B5EF4-FFF2-40B4-BE49-F238E27FC236}">
                <a16:creationId xmlns:a16="http://schemas.microsoft.com/office/drawing/2014/main" id="{AABCBE11-5410-4DB7-9401-522CACB97C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2583156"/>
            <a:ext cx="3629970" cy="388143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7E876E7E-B4F8-429D-85B5-977A5D46D422}"/>
              </a:ext>
            </a:extLst>
          </p:cNvPr>
          <p:cNvSpPr/>
          <p:nvPr/>
        </p:nvSpPr>
        <p:spPr>
          <a:xfrm>
            <a:off x="4908883" y="2705725"/>
            <a:ext cx="6039853" cy="3108543"/>
          </a:xfrm>
          <a:prstGeom prst="rect">
            <a:avLst/>
          </a:prstGeom>
        </p:spPr>
        <p:txBody>
          <a:bodyPr wrap="square">
            <a:spAutoFit/>
          </a:bodyPr>
          <a:lstStyle/>
          <a:p>
            <a:r>
              <a:rPr lang="uk-UA" sz="1400" dirty="0"/>
              <a:t> </a:t>
            </a:r>
            <a:r>
              <a:rPr lang="uk-UA" sz="2800" b="1" dirty="0">
                <a:latin typeface="Times New Roman" panose="02020603050405020304" pitchFamily="18" charset="0"/>
                <a:cs typeface="Times New Roman" panose="02020603050405020304" pitchFamily="18" charset="0"/>
              </a:rPr>
              <a:t>ШАТАЛОВА ГАЛИНА ПАЛІВНА </a:t>
            </a:r>
            <a:br>
              <a:rPr lang="uk-UA" sz="2800" b="1" dirty="0">
                <a:latin typeface="Times New Roman" panose="02020603050405020304" pitchFamily="18" charset="0"/>
                <a:cs typeface="Times New Roman" panose="02020603050405020304" pitchFamily="18" charset="0"/>
              </a:rPr>
            </a:br>
            <a:r>
              <a:rPr lang="uk-UA" sz="2800" b="1" dirty="0">
                <a:latin typeface="Times New Roman" panose="02020603050405020304" pitchFamily="18" charset="0"/>
                <a:cs typeface="Times New Roman" panose="02020603050405020304" pitchFamily="18" charset="0"/>
              </a:rPr>
              <a:t>Директор ЗДО «Ромашка» </a:t>
            </a:r>
            <a:r>
              <a:rPr lang="uk-UA" sz="2800" b="1" dirty="0" err="1">
                <a:latin typeface="Times New Roman" panose="02020603050405020304" pitchFamily="18" charset="0"/>
                <a:cs typeface="Times New Roman" panose="02020603050405020304" pitchFamily="18" charset="0"/>
              </a:rPr>
              <a:t>Сергіївської</a:t>
            </a:r>
            <a:r>
              <a:rPr lang="uk-UA" sz="2800" b="1" dirty="0">
                <a:latin typeface="Times New Roman" panose="02020603050405020304" pitchFamily="18" charset="0"/>
                <a:cs typeface="Times New Roman" panose="02020603050405020304" pitchFamily="18" charset="0"/>
              </a:rPr>
              <a:t> сільської ради Полтавської області – педагогічний стаж роботи 39 років, вища освіта, вихователь: спеціаліст першої категорії.</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391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9CE803-6630-49A0-8B06-6D0E21937C10}"/>
              </a:ext>
            </a:extLst>
          </p:cNvPr>
          <p:cNvSpPr>
            <a:spLocks noGrp="1"/>
          </p:cNvSpPr>
          <p:nvPr>
            <p:ph type="title"/>
          </p:nvPr>
        </p:nvSpPr>
        <p:spPr>
          <a:xfrm>
            <a:off x="0" y="524167"/>
            <a:ext cx="8495452" cy="1320800"/>
          </a:xfrm>
        </p:spPr>
        <p:txBody>
          <a:bodyPr/>
          <a:lstStyle/>
          <a:p>
            <a:r>
              <a:rPr lang="uk-UA" b="1" dirty="0">
                <a:solidFill>
                  <a:srgbClr val="0070C0"/>
                </a:solidFill>
                <a:latin typeface="Times New Roman" pitchFamily="18" charset="0"/>
                <a:cs typeface="Times New Roman" pitchFamily="18" charset="0"/>
              </a:rPr>
              <a:t>      ІГРОВІ ТА ІНТЕРАКТИВНІ ТЕХНОЛОГІЇ.</a:t>
            </a:r>
            <a:endParaRPr lang="ru-RU" dirty="0"/>
          </a:p>
        </p:txBody>
      </p:sp>
      <p:pic>
        <p:nvPicPr>
          <p:cNvPr id="3074" name="Picture 2" descr="Немає опису світлини.">
            <a:extLst>
              <a:ext uri="{FF2B5EF4-FFF2-40B4-BE49-F238E27FC236}">
                <a16:creationId xmlns:a16="http://schemas.microsoft.com/office/drawing/2014/main" id="{73CC58AE-D225-404B-949E-EE33AEF380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76770" y="1176044"/>
            <a:ext cx="2819400" cy="28585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Немає опису світлини.">
            <a:extLst>
              <a:ext uri="{FF2B5EF4-FFF2-40B4-BE49-F238E27FC236}">
                <a16:creationId xmlns:a16="http://schemas.microsoft.com/office/drawing/2014/main" id="{7E2731BA-DB09-4D31-BE72-BC5FFA02D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34" y="2392196"/>
            <a:ext cx="3309645" cy="28585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Немає опису світлини.">
            <a:extLst>
              <a:ext uri="{FF2B5EF4-FFF2-40B4-BE49-F238E27FC236}">
                <a16:creationId xmlns:a16="http://schemas.microsoft.com/office/drawing/2014/main" id="{9B40CB1F-13E9-4A94-9783-ED19E4202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061" y="689518"/>
            <a:ext cx="374353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Немає опису світлини.">
            <a:extLst>
              <a:ext uri="{FF2B5EF4-FFF2-40B4-BE49-F238E27FC236}">
                <a16:creationId xmlns:a16="http://schemas.microsoft.com/office/drawing/2014/main" id="{C6DB7D79-DE8C-46ED-B248-BDB070F68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7118" y="4330868"/>
            <a:ext cx="2928943" cy="23583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Немає опису світлини.">
            <a:extLst>
              <a:ext uri="{FF2B5EF4-FFF2-40B4-BE49-F238E27FC236}">
                <a16:creationId xmlns:a16="http://schemas.microsoft.com/office/drawing/2014/main" id="{8A4499DC-854A-4AA8-BF7F-B92E14CAF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6538" y="3674269"/>
            <a:ext cx="3309644" cy="301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74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05F806-0F63-421A-9877-0F55DBE5E01C}"/>
              </a:ext>
            </a:extLst>
          </p:cNvPr>
          <p:cNvSpPr>
            <a:spLocks noGrp="1"/>
          </p:cNvSpPr>
          <p:nvPr>
            <p:ph type="title"/>
          </p:nvPr>
        </p:nvSpPr>
        <p:spPr>
          <a:xfrm>
            <a:off x="706487" y="225064"/>
            <a:ext cx="7839636" cy="1427658"/>
          </a:xfrm>
        </p:spPr>
        <p:txBody>
          <a:bodyPr>
            <a:normAutofit fontScale="90000"/>
          </a:bodyPr>
          <a:lstStyle/>
          <a:p>
            <a:r>
              <a:rPr lang="uk-UA" b="1" i="1" dirty="0">
                <a:solidFill>
                  <a:srgbClr val="002060"/>
                </a:solidFill>
              </a:rPr>
              <a:t>НАРОДОЗНАВСТВО В ЗДО -</a:t>
            </a:r>
            <a:br>
              <a:rPr lang="uk-UA" b="1" i="1" dirty="0">
                <a:solidFill>
                  <a:srgbClr val="002060"/>
                </a:solidFill>
              </a:rPr>
            </a:br>
            <a:br>
              <a:rPr lang="uk-UA" b="1" i="1" dirty="0">
                <a:solidFill>
                  <a:srgbClr val="002060"/>
                </a:solidFill>
              </a:rPr>
            </a:br>
            <a:r>
              <a:rPr lang="uk-UA" b="1" i="1" dirty="0">
                <a:solidFill>
                  <a:srgbClr val="002060"/>
                </a:solidFill>
              </a:rPr>
              <a:t>ІНЕГРОВАНІ ЗАНЯТТЯ</a:t>
            </a:r>
            <a:endParaRPr lang="ru-RU" b="1" i="1" dirty="0">
              <a:solidFill>
                <a:srgbClr val="002060"/>
              </a:solidFill>
            </a:endParaRPr>
          </a:p>
        </p:txBody>
      </p:sp>
      <p:pic>
        <p:nvPicPr>
          <p:cNvPr id="7170" name="Picture 2" descr="Немає опису світлини.">
            <a:extLst>
              <a:ext uri="{FF2B5EF4-FFF2-40B4-BE49-F238E27FC236}">
                <a16:creationId xmlns:a16="http://schemas.microsoft.com/office/drawing/2014/main" id="{984F5903-6CCF-4F81-A945-679DB23B3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305667"/>
            <a:ext cx="4001753" cy="28996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Немає опису світлини.">
            <a:extLst>
              <a:ext uri="{FF2B5EF4-FFF2-40B4-BE49-F238E27FC236}">
                <a16:creationId xmlns:a16="http://schemas.microsoft.com/office/drawing/2014/main" id="{39A2F481-19AC-48F4-B0FA-E452F51F90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891" y="1814753"/>
            <a:ext cx="2923207" cy="388143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Немає опису світлини.">
            <a:extLst>
              <a:ext uri="{FF2B5EF4-FFF2-40B4-BE49-F238E27FC236}">
                <a16:creationId xmlns:a16="http://schemas.microsoft.com/office/drawing/2014/main" id="{09D3206F-9E72-47DF-9487-8525B8A07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9007" y="499509"/>
            <a:ext cx="3604045" cy="289961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Немає опису світлини.">
            <a:extLst>
              <a:ext uri="{FF2B5EF4-FFF2-40B4-BE49-F238E27FC236}">
                <a16:creationId xmlns:a16="http://schemas.microsoft.com/office/drawing/2014/main" id="{4DF79CD6-DCBA-4EA7-8834-3D230A5A6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9353" y="3558057"/>
            <a:ext cx="4082756" cy="307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1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294144-051F-4027-B0A0-9236C960EC45}"/>
              </a:ext>
            </a:extLst>
          </p:cNvPr>
          <p:cNvSpPr>
            <a:spLocks noGrp="1"/>
          </p:cNvSpPr>
          <p:nvPr>
            <p:ph type="title"/>
          </p:nvPr>
        </p:nvSpPr>
        <p:spPr>
          <a:xfrm>
            <a:off x="677334" y="215899"/>
            <a:ext cx="5178343" cy="1714501"/>
          </a:xfrm>
        </p:spPr>
        <p:txBody>
          <a:bodyPr>
            <a:normAutofit fontScale="90000"/>
          </a:bodyPr>
          <a:lstStyle/>
          <a:p>
            <a:r>
              <a:rPr lang="uk-UA" b="1" dirty="0"/>
              <a:t>ТРАДИЦІЇ УКРАЇНСЬКОГО </a:t>
            </a:r>
            <a:br>
              <a:rPr lang="uk-UA" b="1" dirty="0"/>
            </a:br>
            <a:r>
              <a:rPr lang="uk-UA" b="1" dirty="0"/>
              <a:t>НАРОДУ : «ОЙ НА ІВАНА, ОЙ НА КУПАЛА»</a:t>
            </a:r>
            <a:endParaRPr lang="ru-RU" b="1" dirty="0"/>
          </a:p>
        </p:txBody>
      </p:sp>
      <p:pic>
        <p:nvPicPr>
          <p:cNvPr id="5122" name="Picture 2" descr="https://scontent.fiev13-1.fna.fbcdn.net/v/t1.6435-9/212972059_3173695162916721_2656382043600073602_n.jpg?stp=dst-jpg_s590x590_tt6&amp;_nc_cat=105&amp;ccb=1-7&amp;_nc_sid=13d280&amp;_nc_ohc=CpaDuZ9DFNMQ7kNvwFO4LSD&amp;_nc_oc=AdqVvuOX9bSk14dFAoSgwezl6Sor76Ogrq6mnpD6csIuhqZhJwgIEloSU_bY8ayRD9Y&amp;_nc_zt=23&amp;_nc_ht=scontent.fiev13-1.fna&amp;_nc_gid=aOkC2pWRuzvmLnBtF1pomg&amp;_nc_ss=7a3a8&amp;oh=00_Af1wcHev3mtiu05WKSJfM0jANPYMs_0AZaIM4VVK-jweNQ&amp;oe=69F58C50">
            <a:extLst>
              <a:ext uri="{FF2B5EF4-FFF2-40B4-BE49-F238E27FC236}">
                <a16:creationId xmlns:a16="http://schemas.microsoft.com/office/drawing/2014/main" id="{CEDAF725-6352-4B82-B99D-C4BAAF39D2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62" y="1930400"/>
            <a:ext cx="2964660" cy="22260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Немає опису світлини.">
            <a:extLst>
              <a:ext uri="{FF2B5EF4-FFF2-40B4-BE49-F238E27FC236}">
                <a16:creationId xmlns:a16="http://schemas.microsoft.com/office/drawing/2014/main" id="{27A6443E-FB6C-45A8-A682-0C6340B96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158" y="433137"/>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Немає опису світлини.">
            <a:extLst>
              <a:ext uri="{FF2B5EF4-FFF2-40B4-BE49-F238E27FC236}">
                <a16:creationId xmlns:a16="http://schemas.microsoft.com/office/drawing/2014/main" id="{4E76FCFD-A7D2-4890-B202-9D4BF8EEB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998" y="3213101"/>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Немає опису світлини.">
            <a:extLst>
              <a:ext uri="{FF2B5EF4-FFF2-40B4-BE49-F238E27FC236}">
                <a16:creationId xmlns:a16="http://schemas.microsoft.com/office/drawing/2014/main" id="{BF4E0738-2708-437D-A1DC-E23018B48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9591" y="4156408"/>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705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269DEF-1822-42E1-8F30-D087CC855E78}"/>
              </a:ext>
            </a:extLst>
          </p:cNvPr>
          <p:cNvSpPr>
            <a:spLocks noGrp="1"/>
          </p:cNvSpPr>
          <p:nvPr>
            <p:ph type="title"/>
          </p:nvPr>
        </p:nvSpPr>
        <p:spPr>
          <a:xfrm>
            <a:off x="677334" y="70183"/>
            <a:ext cx="6039467" cy="1517985"/>
          </a:xfrm>
        </p:spPr>
        <p:txBody>
          <a:bodyPr/>
          <a:lstStyle/>
          <a:p>
            <a:r>
              <a:rPr lang="uk-UA" b="1" dirty="0">
                <a:solidFill>
                  <a:srgbClr val="0070C0"/>
                </a:solidFill>
                <a:latin typeface="Times New Roman" pitchFamily="18" charset="0"/>
                <a:cs typeface="Times New Roman" pitchFamily="18" charset="0"/>
              </a:rPr>
              <a:t>Акції -</a:t>
            </a:r>
            <a:r>
              <a:rPr lang="ru-RU" sz="2800" b="1" dirty="0" err="1">
                <a:solidFill>
                  <a:srgbClr val="002060"/>
                </a:solidFill>
              </a:rPr>
              <a:t>Всесвітній</a:t>
            </a:r>
            <a:r>
              <a:rPr lang="ru-RU" sz="2800" b="1" dirty="0">
                <a:solidFill>
                  <a:srgbClr val="002060"/>
                </a:solidFill>
              </a:rPr>
              <a:t> день </a:t>
            </a:r>
            <a:r>
              <a:rPr lang="ru-RU" sz="2800" b="1" dirty="0" err="1">
                <a:solidFill>
                  <a:srgbClr val="002060"/>
                </a:solidFill>
              </a:rPr>
              <a:t>прибирання</a:t>
            </a:r>
            <a:r>
              <a:rPr lang="ru-RU" sz="2800" b="1" dirty="0">
                <a:solidFill>
                  <a:srgbClr val="002060"/>
                </a:solidFill>
              </a:rPr>
              <a:t> "</a:t>
            </a:r>
            <a:r>
              <a:rPr lang="en-US" sz="2800" b="1" dirty="0">
                <a:solidFill>
                  <a:srgbClr val="002060"/>
                </a:solidFill>
              </a:rPr>
              <a:t>World Cleanup Day"</a:t>
            </a:r>
            <a:endParaRPr lang="ru-RU" sz="2800" b="1" dirty="0">
              <a:solidFill>
                <a:srgbClr val="002060"/>
              </a:solidFill>
            </a:endParaRPr>
          </a:p>
        </p:txBody>
      </p:sp>
      <p:pic>
        <p:nvPicPr>
          <p:cNvPr id="8198" name="Picture 6" descr="Немає опису світлини.">
            <a:extLst>
              <a:ext uri="{FF2B5EF4-FFF2-40B4-BE49-F238E27FC236}">
                <a16:creationId xmlns:a16="http://schemas.microsoft.com/office/drawing/2014/main" id="{31845B55-3499-4968-B2D2-2A1204CA0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37" y="1588168"/>
            <a:ext cx="2454442" cy="184083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Немає опису світлини.">
            <a:extLst>
              <a:ext uri="{FF2B5EF4-FFF2-40B4-BE49-F238E27FC236}">
                <a16:creationId xmlns:a16="http://schemas.microsoft.com/office/drawing/2014/main" id="{96BB789C-1498-4B37-B3F9-BED15F3566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16801" y="334879"/>
            <a:ext cx="2911077" cy="388143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Немає опису світлини.">
            <a:extLst>
              <a:ext uri="{FF2B5EF4-FFF2-40B4-BE49-F238E27FC236}">
                <a16:creationId xmlns:a16="http://schemas.microsoft.com/office/drawing/2014/main" id="{C9C7967B-7058-42F1-9C44-A0591D794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3409" y="2508584"/>
            <a:ext cx="3010903" cy="401453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Немає опису світлини.">
            <a:extLst>
              <a:ext uri="{FF2B5EF4-FFF2-40B4-BE49-F238E27FC236}">
                <a16:creationId xmlns:a16="http://schemas.microsoft.com/office/drawing/2014/main" id="{234B046D-92F3-48F7-B3C6-E901E2095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59" y="3429000"/>
            <a:ext cx="4924926" cy="335881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Немає опису світлини.">
            <a:extLst>
              <a:ext uri="{FF2B5EF4-FFF2-40B4-BE49-F238E27FC236}">
                <a16:creationId xmlns:a16="http://schemas.microsoft.com/office/drawing/2014/main" id="{779ED974-1CFA-4BB7-A571-5C4C75F41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7412" y="146685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Немає опису світлини.">
            <a:extLst>
              <a:ext uri="{FF2B5EF4-FFF2-40B4-BE49-F238E27FC236}">
                <a16:creationId xmlns:a16="http://schemas.microsoft.com/office/drawing/2014/main" id="{A20B3C35-2D31-48CF-B62F-90C0283895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3265" y="3499182"/>
            <a:ext cx="4128169" cy="309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01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338FBC-FD30-4588-8671-D32E883DCBE6}"/>
              </a:ext>
            </a:extLst>
          </p:cNvPr>
          <p:cNvSpPr>
            <a:spLocks noGrp="1"/>
          </p:cNvSpPr>
          <p:nvPr>
            <p:ph type="title"/>
          </p:nvPr>
        </p:nvSpPr>
        <p:spPr/>
        <p:txBody>
          <a:bodyPr>
            <a:normAutofit/>
          </a:bodyPr>
          <a:lstStyle/>
          <a:p>
            <a:r>
              <a:rPr lang="uk-UA" sz="2800" b="1" dirty="0">
                <a:solidFill>
                  <a:srgbClr val="FF0000"/>
                </a:solidFill>
              </a:rPr>
              <a:t>ОРГАНІЗАЦІЯ ХАРЧУВАННЯ В ЗДО «РОМАШКА» СЕРГІЇВСЬКОЇ СІЛЬСЬКОЇ РАДИ</a:t>
            </a:r>
            <a:endParaRPr lang="ru-RU" sz="2800" b="1" dirty="0">
              <a:solidFill>
                <a:srgbClr val="FF0000"/>
              </a:solidFill>
            </a:endParaRPr>
          </a:p>
        </p:txBody>
      </p:sp>
      <p:pic>
        <p:nvPicPr>
          <p:cNvPr id="4098" name="Picture 2" descr="https://scontent.fiev13-1.fna.fbcdn.net/v/t39.30808-6/504892646_4352723648347194_2095431053652585837_n.jpg?stp=dst-jpg_s590x590_tt6&amp;_nc_cat=104&amp;ccb=1-7&amp;_nc_sid=c7cdda&amp;_nc_ohc=FvKnZQ_Be2cQ7kNvwGUMWW2&amp;_nc_oc=AdoaTGgdfoUsP0iOUiavvQZ84zDegOQ6nlKUlywVuMjp7HGY6jEgjhG6J41ZAxwruvU&amp;_nc_zt=23&amp;_nc_ht=scontent.fiev13-1.fna&amp;_nc_gid=lbOQlaefXD1RRk9QHtAIlg&amp;_nc_ss=7a3a8&amp;oh=00_Af0DJ6Kqqpp6b9OlXtEgT-w_CsOk8OKt9G9DEdWehaP8Dg&amp;oe=69D3FCF4">
            <a:extLst>
              <a:ext uri="{FF2B5EF4-FFF2-40B4-BE49-F238E27FC236}">
                <a16:creationId xmlns:a16="http://schemas.microsoft.com/office/drawing/2014/main" id="{1020BF21-F4D5-4D50-8802-5F26BCEC4D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84361" y="235535"/>
            <a:ext cx="3307730" cy="24836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Немає опису світлини.">
            <a:extLst>
              <a:ext uri="{FF2B5EF4-FFF2-40B4-BE49-F238E27FC236}">
                <a16:creationId xmlns:a16="http://schemas.microsoft.com/office/drawing/2014/main" id="{35854E56-3E67-4294-9CFC-6E01DA126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393" y="4224287"/>
            <a:ext cx="4042611" cy="303195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Немає опису світлини.">
            <a:extLst>
              <a:ext uri="{FF2B5EF4-FFF2-40B4-BE49-F238E27FC236}">
                <a16:creationId xmlns:a16="http://schemas.microsoft.com/office/drawing/2014/main" id="{8ABD65E8-1131-4DF3-B0DE-3BC9B7304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229" y="3207048"/>
            <a:ext cx="4249862" cy="34154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Немає опису світлини.">
            <a:extLst>
              <a:ext uri="{FF2B5EF4-FFF2-40B4-BE49-F238E27FC236}">
                <a16:creationId xmlns:a16="http://schemas.microsoft.com/office/drawing/2014/main" id="{58C9C9C0-1C3C-497F-80C1-9BFA251F5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443" y="1517113"/>
            <a:ext cx="3311468" cy="24836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10002522-F057-481A-88CC-F7EB1FF515D4}"/>
              </a:ext>
            </a:extLst>
          </p:cNvPr>
          <p:cNvSpPr/>
          <p:nvPr/>
        </p:nvSpPr>
        <p:spPr>
          <a:xfrm>
            <a:off x="299909" y="1930400"/>
            <a:ext cx="4378534" cy="3416320"/>
          </a:xfrm>
          <a:prstGeom prst="rect">
            <a:avLst/>
          </a:prstGeom>
        </p:spPr>
        <p:txBody>
          <a:bodyPr wrap="square">
            <a:spAutoFit/>
          </a:bodyPr>
          <a:lstStyle/>
          <a:p>
            <a:pPr lvl="0"/>
            <a:r>
              <a:rPr lang="uk-UA" b="1" dirty="0">
                <a:solidFill>
                  <a:srgbClr val="FF0000"/>
                </a:solidFill>
                <a:latin typeface="Times New Roman" pitchFamily="18" charset="0"/>
                <a:cs typeface="Times New Roman" pitchFamily="18" charset="0"/>
              </a:rPr>
              <a:t>В дошкільному закладі встановлено безкоштовне харчування. </a:t>
            </a:r>
          </a:p>
          <a:p>
            <a:pPr lvl="0"/>
            <a:r>
              <a:rPr lang="uk-UA" b="1" dirty="0">
                <a:solidFill>
                  <a:srgbClr val="FF0000"/>
                </a:solidFill>
                <a:latin typeface="Times New Roman" pitchFamily="18" charset="0"/>
                <a:cs typeface="Times New Roman" pitchFamily="18" charset="0"/>
              </a:rPr>
              <a:t>Вартість харчування одного вихованця в ЗДО становить у розмірі 63.44 грн. на день.</a:t>
            </a:r>
          </a:p>
          <a:p>
            <a:pPr lvl="0"/>
            <a:r>
              <a:rPr lang="uk-UA" b="1" dirty="0">
                <a:solidFill>
                  <a:srgbClr val="FF0000"/>
                </a:solidFill>
                <a:latin typeface="Times New Roman" pitchFamily="18" charset="0"/>
                <a:cs typeface="Times New Roman" pitchFamily="18" charset="0"/>
              </a:rPr>
              <a:t>Харчування дітей у ЗДО здійснюється відповідно до постанови КМУ №305 від 24.03.2021 року. Санітарний регламент (наказ МОЗ №234 від 24.03.2016р). Інструкція з організації харчування                      ( наказ МОН/МОЗ № 298/227 від 17.04.2006р)</a:t>
            </a:r>
          </a:p>
        </p:txBody>
      </p:sp>
    </p:spTree>
    <p:extLst>
      <p:ext uri="{BB962C8B-B14F-4D97-AF65-F5344CB8AC3E}">
        <p14:creationId xmlns:p14="http://schemas.microsoft.com/office/powerpoint/2010/main" val="3332721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CFECC3-0D97-4FBA-BF7A-78C546D104E7}"/>
              </a:ext>
            </a:extLst>
          </p:cNvPr>
          <p:cNvSpPr>
            <a:spLocks noGrp="1"/>
          </p:cNvSpPr>
          <p:nvPr>
            <p:ph type="title"/>
          </p:nvPr>
        </p:nvSpPr>
        <p:spPr/>
        <p:txBody>
          <a:bodyPr>
            <a:noAutofit/>
          </a:bodyPr>
          <a:lstStyle/>
          <a:p>
            <a:pPr lvl="0" indent="446088" fontAlgn="base">
              <a:spcAft>
                <a:spcPct val="0"/>
              </a:spcAft>
            </a:pPr>
            <a:r>
              <a:rPr lang="uk-UA" sz="2800" b="1" dirty="0">
                <a:ln w="10541" cmpd="sng">
                  <a:solidFill>
                    <a:srgbClr val="4F81BD">
                      <a:shade val="88000"/>
                      <a:satMod val="110000"/>
                    </a:srgbClr>
                  </a:solidFill>
                  <a:prstDash val="solid"/>
                </a:ln>
                <a:solidFill>
                  <a:srgbClr val="FF0000"/>
                </a:solidFill>
                <a:latin typeface="Times New Roman" pitchFamily="18" charset="0"/>
                <a:ea typeface="Times New Roman" pitchFamily="18" charset="0"/>
                <a:cs typeface="Times New Roman" pitchFamily="18" charset="0"/>
              </a:rPr>
              <a:t>Найважливішою умовою правильної організації харчування дітей є суворе дотримання санітарно-гігієнічних вимог до харчоблоку та процесу приготування і зберігання їжі. З метою профілактики кишкових захворювань працівники суворо дотримуються встановлених вимог до технологічної обробки продуктів, правил особистої гігієни.</a:t>
            </a:r>
            <a:br>
              <a:rPr lang="uk-UA" sz="2800" b="1" dirty="0">
                <a:ln w="10541" cmpd="sng">
                  <a:solidFill>
                    <a:srgbClr val="4F81BD">
                      <a:shade val="88000"/>
                      <a:satMod val="110000"/>
                    </a:srgbClr>
                  </a:solidFill>
                  <a:prstDash val="solid"/>
                </a:ln>
                <a:solidFill>
                  <a:srgbClr val="FF0000"/>
                </a:solidFill>
                <a:latin typeface="Times New Roman" pitchFamily="18" charset="0"/>
                <a:ea typeface="Times New Roman" pitchFamily="18" charset="0"/>
                <a:cs typeface="Times New Roman" pitchFamily="18" charset="0"/>
              </a:rPr>
            </a:br>
            <a:r>
              <a:rPr lang="uk-UA" sz="2800" b="1" dirty="0">
                <a:ln w="10541" cmpd="sng">
                  <a:solidFill>
                    <a:srgbClr val="4F81BD">
                      <a:shade val="88000"/>
                      <a:satMod val="110000"/>
                    </a:srgbClr>
                  </a:solidFill>
                  <a:prstDash val="solid"/>
                </a:ln>
                <a:solidFill>
                  <a:srgbClr val="FF0000"/>
                </a:solidFill>
                <a:latin typeface="Times New Roman" pitchFamily="18" charset="0"/>
                <a:ea typeface="Times New Roman" pitchFamily="18" charset="0"/>
                <a:cs typeface="Times New Roman" pitchFamily="18" charset="0"/>
              </a:rPr>
              <a:t> </a:t>
            </a:r>
            <a:br>
              <a:rPr lang="uk-UA" sz="2800" b="1" dirty="0">
                <a:ln w="10541" cmpd="sng">
                  <a:solidFill>
                    <a:srgbClr val="4F81BD">
                      <a:shade val="88000"/>
                      <a:satMod val="110000"/>
                    </a:srgbClr>
                  </a:solidFill>
                  <a:prstDash val="solid"/>
                </a:ln>
                <a:solidFill>
                  <a:srgbClr val="FF0000"/>
                </a:solidFill>
                <a:latin typeface="Times New Roman" pitchFamily="18" charset="0"/>
                <a:ea typeface="Times New Roman" pitchFamily="18" charset="0"/>
                <a:cs typeface="Times New Roman" pitchFamily="18" charset="0"/>
              </a:rPr>
            </a:br>
            <a:r>
              <a:rPr lang="uk-UA" sz="2800" b="1" dirty="0">
                <a:ln w="10541" cmpd="sng">
                  <a:solidFill>
                    <a:srgbClr val="4F81BD">
                      <a:shade val="88000"/>
                      <a:satMod val="110000"/>
                    </a:srgbClr>
                  </a:solidFill>
                  <a:prstDash val="solid"/>
                </a:ln>
                <a:solidFill>
                  <a:srgbClr val="FF0000"/>
                </a:solidFill>
                <a:latin typeface="Times New Roman" pitchFamily="18" charset="0"/>
                <a:ea typeface="Times New Roman" pitchFamily="18" charset="0"/>
                <a:cs typeface="Times New Roman" pitchFamily="18" charset="0"/>
              </a:rPr>
              <a:t>Усі продукти харчування, що надходять до ЗДО  відповідають вимогам державних стандартів, супроводжуються накладними, сертифікатами якості.</a:t>
            </a:r>
            <a:br>
              <a:rPr lang="uk-UA" sz="2800" b="1" dirty="0">
                <a:ln w="10541" cmpd="sng">
                  <a:solidFill>
                    <a:srgbClr val="4F81BD">
                      <a:shade val="88000"/>
                      <a:satMod val="110000"/>
                    </a:srgbClr>
                  </a:solidFill>
                  <a:prstDash val="solid"/>
                </a:ln>
                <a:solidFill>
                  <a:srgbClr val="FF0000"/>
                </a:solidFill>
                <a:latin typeface="Times New Roman" pitchFamily="18" charset="0"/>
                <a:ea typeface="Times New Roman" pitchFamily="18" charset="0"/>
                <a:cs typeface="Times New Roman" pitchFamily="18" charset="0"/>
              </a:rPr>
            </a:br>
            <a:endParaRPr lang="ru-RU" sz="2800" dirty="0"/>
          </a:p>
        </p:txBody>
      </p:sp>
      <p:sp>
        <p:nvSpPr>
          <p:cNvPr id="3" name="Объект 2">
            <a:extLst>
              <a:ext uri="{FF2B5EF4-FFF2-40B4-BE49-F238E27FC236}">
                <a16:creationId xmlns:a16="http://schemas.microsoft.com/office/drawing/2014/main" id="{B8CE89F3-6DAA-4556-855B-AB71094816EF}"/>
              </a:ext>
            </a:extLst>
          </p:cNvPr>
          <p:cNvSpPr>
            <a:spLocks noGrp="1"/>
          </p:cNvSpPr>
          <p:nvPr>
            <p:ph idx="1"/>
          </p:nvPr>
        </p:nvSpPr>
        <p:spPr/>
        <p:txBody>
          <a:bodyPr/>
          <a:lstStyle/>
          <a:p>
            <a:pPr marL="0" indent="0">
              <a:buNone/>
            </a:pPr>
            <a:endParaRPr lang="ru-RU" dirty="0"/>
          </a:p>
        </p:txBody>
      </p:sp>
      <p:pic>
        <p:nvPicPr>
          <p:cNvPr id="4" name="Picture 2" descr="https://scontent.fiev13-1.fna.fbcdn.net/v/t39.30808-6/504892646_4352723648347194_2095431053652585837_n.jpg?stp=dst-jpg_s590x590_tt6&amp;_nc_cat=104&amp;ccb=1-7&amp;_nc_sid=c7cdda&amp;_nc_ohc=FvKnZQ_Be2cQ7kNvwGUMWW2&amp;_nc_oc=AdoaTGgdfoUsP0iOUiavvQZ84zDegOQ6nlKUlywVuMjp7HGY6jEgjhG6J41ZAxwruvU&amp;_nc_zt=23&amp;_nc_ht=scontent.fiev13-1.fna&amp;_nc_gid=lbOQlaefXD1RRk9QHtAIlg&amp;_nc_ss=7a3a8&amp;oh=00_Af0DJ6Kqqpp6b9OlXtEgT-w_CsOk8OKt9G9DEdWehaP8Dg&amp;oe=69D3FCF4">
            <a:extLst>
              <a:ext uri="{FF2B5EF4-FFF2-40B4-BE49-F238E27FC236}">
                <a16:creationId xmlns:a16="http://schemas.microsoft.com/office/drawing/2014/main" id="{64FE6A19-6086-476A-AD9A-3FA6D0C42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4270" y="4100975"/>
            <a:ext cx="3307730" cy="24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644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A8489D-6BDB-4935-8B0D-D38D25F11838}"/>
              </a:ext>
            </a:extLst>
          </p:cNvPr>
          <p:cNvSpPr>
            <a:spLocks noGrp="1"/>
          </p:cNvSpPr>
          <p:nvPr>
            <p:ph type="title"/>
          </p:nvPr>
        </p:nvSpPr>
        <p:spPr>
          <a:xfrm>
            <a:off x="677334" y="304800"/>
            <a:ext cx="8596668" cy="1625600"/>
          </a:xfrm>
        </p:spPr>
        <p:txBody>
          <a:bodyPr>
            <a:normAutofit fontScale="90000"/>
          </a:bodyPr>
          <a:lstStyle/>
          <a:p>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Діти</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повинні</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жити</a:t>
            </a:r>
            <a:r>
              <a:rPr lang="ru-RU" b="1" i="1" dirty="0">
                <a:solidFill>
                  <a:srgbClr val="A53010">
                    <a:lumMod val="75000"/>
                  </a:srgbClr>
                </a:solidFill>
                <a:latin typeface="Times New Roman" pitchFamily="18" charset="0"/>
                <a:cs typeface="Times New Roman" pitchFamily="18" charset="0"/>
              </a:rPr>
              <a:t> у </a:t>
            </a:r>
            <a:r>
              <a:rPr lang="ru-RU" b="1" i="1" dirty="0" err="1">
                <a:solidFill>
                  <a:srgbClr val="A53010">
                    <a:lumMod val="75000"/>
                  </a:srgbClr>
                </a:solidFill>
                <a:latin typeface="Times New Roman" pitchFamily="18" charset="0"/>
                <a:cs typeface="Times New Roman" pitchFamily="18" charset="0"/>
              </a:rPr>
              <a:t>світі</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краси</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гри</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казки</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музики</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малюнка</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фантазії</a:t>
            </a:r>
            <a:r>
              <a:rPr lang="ru-RU" b="1" i="1" dirty="0">
                <a:solidFill>
                  <a:srgbClr val="A53010">
                    <a:lumMod val="75000"/>
                  </a:srgbClr>
                </a:solidFill>
                <a:latin typeface="Times New Roman" pitchFamily="18" charset="0"/>
                <a:cs typeface="Times New Roman" pitchFamily="18" charset="0"/>
              </a:rPr>
              <a:t>, </a:t>
            </a:r>
            <a:r>
              <a:rPr lang="ru-RU" b="1" i="1" dirty="0" err="1">
                <a:solidFill>
                  <a:srgbClr val="A53010">
                    <a:lumMod val="75000"/>
                  </a:srgbClr>
                </a:solidFill>
                <a:latin typeface="Times New Roman" pitchFamily="18" charset="0"/>
                <a:cs typeface="Times New Roman" pitchFamily="18" charset="0"/>
              </a:rPr>
              <a:t>творчості</a:t>
            </a:r>
            <a:r>
              <a:rPr lang="ru-RU" b="1" i="1" dirty="0">
                <a:solidFill>
                  <a:srgbClr val="A53010">
                    <a:lumMod val="75000"/>
                  </a:srgbClr>
                </a:solidFill>
                <a:latin typeface="Times New Roman" pitchFamily="18" charset="0"/>
                <a:cs typeface="Times New Roman" pitchFamily="18" charset="0"/>
              </a:rPr>
              <a:t>.   </a:t>
            </a:r>
            <a:br>
              <a:rPr lang="ru-RU" b="1" i="1" dirty="0">
                <a:solidFill>
                  <a:srgbClr val="A53010">
                    <a:lumMod val="75000"/>
                  </a:srgbClr>
                </a:solidFill>
                <a:latin typeface="Times New Roman" pitchFamily="18" charset="0"/>
                <a:cs typeface="Times New Roman" pitchFamily="18" charset="0"/>
              </a:rPr>
            </a:br>
            <a:r>
              <a:rPr lang="ru-RU" b="1" i="1" dirty="0">
                <a:solidFill>
                  <a:srgbClr val="A53010">
                    <a:lumMod val="75000"/>
                  </a:srgbClr>
                </a:solidFill>
                <a:latin typeface="Times New Roman" pitchFamily="18" charset="0"/>
                <a:cs typeface="Times New Roman" pitchFamily="18" charset="0"/>
              </a:rPr>
              <a:t>  </a:t>
            </a:r>
            <a:r>
              <a:rPr lang="ru-RU" b="1" dirty="0">
                <a:solidFill>
                  <a:srgbClr val="A53010">
                    <a:lumMod val="75000"/>
                  </a:srgbClr>
                </a:solidFill>
                <a:latin typeface="Times New Roman" pitchFamily="18" charset="0"/>
                <a:cs typeface="Times New Roman" pitchFamily="18" charset="0"/>
              </a:rPr>
              <a:t>В. О. </a:t>
            </a:r>
            <a:r>
              <a:rPr lang="ru-RU" b="1" dirty="0" err="1">
                <a:solidFill>
                  <a:srgbClr val="A53010">
                    <a:lumMod val="75000"/>
                  </a:srgbClr>
                </a:solidFill>
                <a:latin typeface="Times New Roman" pitchFamily="18" charset="0"/>
                <a:cs typeface="Times New Roman" pitchFamily="18" charset="0"/>
              </a:rPr>
              <a:t>Сухомлинський</a:t>
            </a:r>
            <a:r>
              <a:rPr lang="ru-RU" b="1" dirty="0">
                <a:solidFill>
                  <a:srgbClr val="A53010">
                    <a:lumMod val="75000"/>
                  </a:srgbClr>
                </a:solidFill>
                <a:latin typeface="Times New Roman" pitchFamily="18" charset="0"/>
                <a:cs typeface="Times New Roman" pitchFamily="18" charset="0"/>
              </a:rPr>
              <a:t>. »</a:t>
            </a:r>
            <a:br>
              <a:rPr lang="ru-RU" b="1" dirty="0">
                <a:solidFill>
                  <a:srgbClr val="A53010">
                    <a:lumMod val="75000"/>
                  </a:srgbClr>
                </a:solidFill>
                <a:latin typeface="Times New Roman" pitchFamily="18" charset="0"/>
                <a:cs typeface="Times New Roman" pitchFamily="18" charset="0"/>
              </a:rPr>
            </a:br>
            <a:br>
              <a:rPr lang="ru-RU" b="1" dirty="0">
                <a:solidFill>
                  <a:srgbClr val="A53010">
                    <a:lumMod val="75000"/>
                  </a:srgbClr>
                </a:solidFill>
                <a:latin typeface="Times New Roman" pitchFamily="18" charset="0"/>
                <a:cs typeface="Times New Roman" pitchFamily="18" charset="0"/>
              </a:rPr>
            </a:br>
            <a:br>
              <a:rPr lang="uk-UA" dirty="0">
                <a:latin typeface="Times New Roman" pitchFamily="18" charset="0"/>
                <a:cs typeface="Times New Roman" pitchFamily="18" charset="0"/>
              </a:rPr>
            </a:br>
            <a:endParaRPr lang="ru-RU" dirty="0"/>
          </a:p>
        </p:txBody>
      </p:sp>
      <p:sp>
        <p:nvSpPr>
          <p:cNvPr id="3" name="Объект 2">
            <a:extLst>
              <a:ext uri="{FF2B5EF4-FFF2-40B4-BE49-F238E27FC236}">
                <a16:creationId xmlns:a16="http://schemas.microsoft.com/office/drawing/2014/main" id="{B9C0110B-ABF7-4A1A-83DE-6EED613FF83B}"/>
              </a:ext>
            </a:extLst>
          </p:cNvPr>
          <p:cNvSpPr>
            <a:spLocks noGrp="1"/>
          </p:cNvSpPr>
          <p:nvPr>
            <p:ph idx="1"/>
          </p:nvPr>
        </p:nvSpPr>
        <p:spPr>
          <a:xfrm>
            <a:off x="677334" y="2550695"/>
            <a:ext cx="8596668" cy="3490667"/>
          </a:xfrm>
        </p:spPr>
        <p:txBody>
          <a:bodyPr>
            <a:normAutofit fontScale="25000" lnSpcReduction="20000"/>
          </a:bodyPr>
          <a:lstStyle/>
          <a:p>
            <a:pPr marL="0" lvl="0" indent="0">
              <a:buNone/>
            </a:pPr>
            <a:endParaRPr lang="uk-UA" sz="9600" dirty="0">
              <a:ln w="10541" cmpd="sng">
                <a:solidFill>
                  <a:srgbClr val="4F81BD">
                    <a:shade val="88000"/>
                    <a:satMod val="110000"/>
                  </a:srgbClr>
                </a:solidFill>
                <a:prstDash val="solid"/>
              </a:ln>
              <a:solidFill>
                <a:srgbClr val="0070C0"/>
              </a:solidFill>
              <a:latin typeface="Arial Black" pitchFamily="34" charset="0"/>
            </a:endParaRPr>
          </a:p>
          <a:p>
            <a:pPr marL="0" lvl="0" indent="0">
              <a:buNone/>
            </a:pPr>
            <a:r>
              <a:rPr lang="uk-UA" sz="9600" dirty="0">
                <a:ln w="10541" cmpd="sng">
                  <a:solidFill>
                    <a:srgbClr val="4F81BD">
                      <a:shade val="88000"/>
                      <a:satMod val="110000"/>
                    </a:srgbClr>
                  </a:solidFill>
                  <a:prstDash val="solid"/>
                </a:ln>
                <a:solidFill>
                  <a:srgbClr val="0070C0"/>
                </a:solidFill>
                <a:latin typeface="Arial Black" pitchFamily="34" charset="0"/>
              </a:rPr>
              <a:t>В дошкільному закладі для занять з дітьми  створене розвивальне середовище , а саме, обладнані спеціальні приміщення:</a:t>
            </a:r>
            <a:endParaRPr lang="ru-RU" sz="9600" dirty="0">
              <a:ln w="10541" cmpd="sng">
                <a:solidFill>
                  <a:srgbClr val="4F81BD">
                    <a:shade val="88000"/>
                    <a:satMod val="110000"/>
                  </a:srgbClr>
                </a:solidFill>
                <a:prstDash val="solid"/>
              </a:ln>
              <a:solidFill>
                <a:srgbClr val="0070C0"/>
              </a:solidFill>
              <a:latin typeface="Arial Black" pitchFamily="34" charset="0"/>
            </a:endParaRPr>
          </a:p>
          <a:p>
            <a:pPr marL="0" lvl="0" indent="0">
              <a:buNone/>
            </a:pPr>
            <a:r>
              <a:rPr lang="uk-UA" sz="9600" b="1" dirty="0">
                <a:ln w="24500" cmpd="dbl">
                  <a:solidFill>
                    <a:srgbClr val="C0504D">
                      <a:shade val="85000"/>
                      <a:satMod val="155000"/>
                    </a:srgbClr>
                  </a:solidFill>
                  <a:prstDash val="solid"/>
                  <a:miter lim="800000"/>
                </a:ln>
                <a:solidFill>
                  <a:srgbClr val="FF0000"/>
                </a:solidFill>
                <a:latin typeface="Arial Black" pitchFamily="34" charset="0"/>
              </a:rPr>
              <a:t>- музична зала;</a:t>
            </a:r>
            <a:endParaRPr lang="ru-RU" sz="9600" b="1" dirty="0">
              <a:ln w="24500" cmpd="dbl">
                <a:solidFill>
                  <a:srgbClr val="C0504D">
                    <a:shade val="85000"/>
                    <a:satMod val="155000"/>
                  </a:srgbClr>
                </a:solidFill>
                <a:prstDash val="solid"/>
                <a:miter lim="800000"/>
              </a:ln>
              <a:solidFill>
                <a:srgbClr val="FF0000"/>
              </a:solidFill>
              <a:latin typeface="Arial Black" pitchFamily="34" charset="0"/>
            </a:endParaRPr>
          </a:p>
          <a:p>
            <a:pPr marL="0" lvl="0" indent="0">
              <a:buNone/>
            </a:pPr>
            <a:r>
              <a:rPr lang="uk-UA" sz="9600" b="1" dirty="0">
                <a:ln w="24500" cmpd="dbl">
                  <a:solidFill>
                    <a:srgbClr val="C0504D">
                      <a:shade val="85000"/>
                      <a:satMod val="155000"/>
                    </a:srgbClr>
                  </a:solidFill>
                  <a:prstDash val="solid"/>
                  <a:miter lim="800000"/>
                </a:ln>
                <a:solidFill>
                  <a:srgbClr val="FF0000"/>
                </a:solidFill>
                <a:latin typeface="Arial Black" pitchFamily="34" charset="0"/>
              </a:rPr>
              <a:t>- методична  шафа</a:t>
            </a:r>
          </a:p>
          <a:p>
            <a:pPr marL="0" lvl="0" indent="0">
              <a:buNone/>
            </a:pPr>
            <a:r>
              <a:rPr lang="uk-UA" sz="9600" b="1" dirty="0">
                <a:ln w="24500" cmpd="dbl">
                  <a:solidFill>
                    <a:srgbClr val="C0504D">
                      <a:shade val="85000"/>
                      <a:satMod val="155000"/>
                    </a:srgbClr>
                  </a:solidFill>
                  <a:prstDash val="solid"/>
                  <a:miter lim="800000"/>
                </a:ln>
                <a:solidFill>
                  <a:srgbClr val="FF0000"/>
                </a:solidFill>
                <a:latin typeface="Arial Black" pitchFamily="34" charset="0"/>
              </a:rPr>
              <a:t>- ізолятор;</a:t>
            </a:r>
            <a:endParaRPr lang="ru-RU" sz="9600" b="1" dirty="0">
              <a:ln w="24500" cmpd="dbl">
                <a:solidFill>
                  <a:srgbClr val="C0504D">
                    <a:shade val="85000"/>
                    <a:satMod val="155000"/>
                  </a:srgbClr>
                </a:solidFill>
                <a:prstDash val="solid"/>
                <a:miter lim="800000"/>
              </a:ln>
              <a:solidFill>
                <a:srgbClr val="FF0000"/>
              </a:solidFill>
              <a:latin typeface="Arial Black" pitchFamily="34" charset="0"/>
            </a:endParaRPr>
          </a:p>
          <a:p>
            <a:pPr marL="0" lvl="0" indent="0">
              <a:buNone/>
            </a:pPr>
            <a:r>
              <a:rPr lang="uk-UA" sz="9600" b="1" dirty="0">
                <a:ln w="24500" cmpd="dbl">
                  <a:solidFill>
                    <a:srgbClr val="C0504D">
                      <a:shade val="85000"/>
                      <a:satMod val="155000"/>
                    </a:srgbClr>
                  </a:solidFill>
                  <a:prstDash val="solid"/>
                  <a:miter lim="800000"/>
                </a:ln>
                <a:solidFill>
                  <a:srgbClr val="FF0000"/>
                </a:solidFill>
                <a:latin typeface="Arial Black" pitchFamily="34" charset="0"/>
              </a:rPr>
              <a:t>- прогулянкові майданчики для вікової групи.</a:t>
            </a:r>
          </a:p>
          <a:p>
            <a:pPr marL="0" lvl="0" indent="0">
              <a:buNone/>
            </a:pPr>
            <a:r>
              <a:rPr lang="uk-UA" sz="9600" b="1" dirty="0">
                <a:ln w="24500" cmpd="dbl">
                  <a:solidFill>
                    <a:srgbClr val="C0504D">
                      <a:shade val="85000"/>
                      <a:satMod val="155000"/>
                    </a:srgbClr>
                  </a:solidFill>
                  <a:prstDash val="solid"/>
                  <a:miter lim="800000"/>
                </a:ln>
                <a:solidFill>
                  <a:srgbClr val="FF0000"/>
                </a:solidFill>
                <a:latin typeface="Arial Black" pitchFamily="34" charset="0"/>
              </a:rPr>
              <a:t>- спортивний майданчик</a:t>
            </a:r>
          </a:p>
          <a:p>
            <a:pPr marL="0" lvl="0" indent="0">
              <a:buNone/>
            </a:pPr>
            <a:r>
              <a:rPr lang="uk-UA" sz="9600" b="1" dirty="0">
                <a:ln w="24500" cmpd="dbl">
                  <a:solidFill>
                    <a:srgbClr val="C0504D">
                      <a:shade val="85000"/>
                      <a:satMod val="155000"/>
                    </a:srgbClr>
                  </a:solidFill>
                  <a:prstDash val="solid"/>
                  <a:miter lim="800000"/>
                </a:ln>
                <a:solidFill>
                  <a:srgbClr val="FF0000"/>
                </a:solidFill>
                <a:latin typeface="Arial Black" pitchFamily="34" charset="0"/>
              </a:rPr>
              <a:t>- екологічна стежина</a:t>
            </a:r>
          </a:p>
          <a:p>
            <a:pPr marL="0" lvl="0" indent="0">
              <a:buNone/>
            </a:pPr>
            <a:r>
              <a:rPr lang="uk-UA" sz="9600" b="1" dirty="0">
                <a:ln w="24500" cmpd="dbl">
                  <a:solidFill>
                    <a:srgbClr val="C0504D">
                      <a:shade val="85000"/>
                      <a:satMod val="155000"/>
                    </a:srgbClr>
                  </a:solidFill>
                  <a:prstDash val="solid"/>
                  <a:miter lim="800000"/>
                </a:ln>
                <a:solidFill>
                  <a:srgbClr val="FF0000"/>
                </a:solidFill>
                <a:latin typeface="Arial Black" pitchFamily="34" charset="0"/>
              </a:rPr>
              <a:t>- сад - город </a:t>
            </a:r>
          </a:p>
          <a:p>
            <a:pPr marL="0" indent="0">
              <a:buNone/>
            </a:pPr>
            <a:endParaRPr lang="ru-RU" dirty="0"/>
          </a:p>
        </p:txBody>
      </p:sp>
    </p:spTree>
    <p:extLst>
      <p:ext uri="{BB962C8B-B14F-4D97-AF65-F5344CB8AC3E}">
        <p14:creationId xmlns:p14="http://schemas.microsoft.com/office/powerpoint/2010/main" val="1648369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BC119F-014E-4A58-BD45-B918833AD1EF}"/>
              </a:ext>
            </a:extLst>
          </p:cNvPr>
          <p:cNvSpPr>
            <a:spLocks noGrp="1"/>
          </p:cNvSpPr>
          <p:nvPr>
            <p:ph type="title"/>
          </p:nvPr>
        </p:nvSpPr>
        <p:spPr/>
        <p:txBody>
          <a:bodyPr/>
          <a:lstStyle/>
          <a:p>
            <a:endParaRPr lang="ru-RU" dirty="0"/>
          </a:p>
        </p:txBody>
      </p:sp>
      <p:pic>
        <p:nvPicPr>
          <p:cNvPr id="9218" name="Picture 2" descr="Открыть фото NaN">
            <a:extLst>
              <a:ext uri="{FF2B5EF4-FFF2-40B4-BE49-F238E27FC236}">
                <a16:creationId xmlns:a16="http://schemas.microsoft.com/office/drawing/2014/main" id="{14E68403-97B9-4C29-875C-B862A38127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21" y="1488281"/>
            <a:ext cx="2911077" cy="38814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Открыть фото NaN">
            <a:extLst>
              <a:ext uri="{FF2B5EF4-FFF2-40B4-BE49-F238E27FC236}">
                <a16:creationId xmlns:a16="http://schemas.microsoft.com/office/drawing/2014/main" id="{0D4701B5-4780-4D81-B4C2-824389A62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695" y="2826837"/>
            <a:ext cx="2911078" cy="388143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Немає опису.">
            <a:extLst>
              <a:ext uri="{FF2B5EF4-FFF2-40B4-BE49-F238E27FC236}">
                <a16:creationId xmlns:a16="http://schemas.microsoft.com/office/drawing/2014/main" id="{C8B9B24C-90E8-4B76-B430-9E0DC3F08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512" y="144754"/>
            <a:ext cx="2911078" cy="327183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Немає опису.">
            <a:extLst>
              <a:ext uri="{FF2B5EF4-FFF2-40B4-BE49-F238E27FC236}">
                <a16:creationId xmlns:a16="http://schemas.microsoft.com/office/drawing/2014/main" id="{31B8AF30-1F14-4296-867A-8C884532F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346" y="1780673"/>
            <a:ext cx="3695701" cy="492760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Немає опису.">
            <a:extLst>
              <a:ext uri="{FF2B5EF4-FFF2-40B4-BE49-F238E27FC236}">
                <a16:creationId xmlns:a16="http://schemas.microsoft.com/office/drawing/2014/main" id="{62FE49BB-98F6-48F4-BF2A-402C90CFD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579" y="3655218"/>
            <a:ext cx="2571750" cy="305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53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FBA786-5DB0-452B-8A9E-E8279AAE2A05}"/>
              </a:ext>
            </a:extLst>
          </p:cNvPr>
          <p:cNvSpPr>
            <a:spLocks noGrp="1"/>
          </p:cNvSpPr>
          <p:nvPr>
            <p:ph type="title"/>
          </p:nvPr>
        </p:nvSpPr>
        <p:spPr>
          <a:xfrm>
            <a:off x="677334" y="288759"/>
            <a:ext cx="8596668" cy="866274"/>
          </a:xfrm>
        </p:spPr>
        <p:txBody>
          <a:bodyPr>
            <a:normAutofit fontScale="90000"/>
          </a:bodyPr>
          <a:lstStyle/>
          <a:p>
            <a:r>
              <a:rPr lang="uk-UA" b="1" dirty="0">
                <a:solidFill>
                  <a:srgbClr val="FF0000"/>
                </a:solidFill>
                <a:latin typeface="Times New Roman" pitchFamily="18" charset="0"/>
                <a:cs typeface="Times New Roman" pitchFamily="18" charset="0"/>
              </a:rPr>
              <a:t>1 ЧЕРВНЯ -ДЕНЬ ЗАХИСТУ ДІТЕЙ</a:t>
            </a:r>
            <a:br>
              <a:rPr lang="uk-UA" b="1" dirty="0">
                <a:solidFill>
                  <a:srgbClr val="FF0000"/>
                </a:solidFill>
                <a:latin typeface="Times New Roman" pitchFamily="18" charset="0"/>
                <a:cs typeface="Times New Roman" pitchFamily="18" charset="0"/>
              </a:rPr>
            </a:br>
            <a:endParaRPr lang="ru-RU" dirty="0"/>
          </a:p>
        </p:txBody>
      </p:sp>
      <p:pic>
        <p:nvPicPr>
          <p:cNvPr id="10242" name="Picture 2" descr="Немає опису світлини.">
            <a:extLst>
              <a:ext uri="{FF2B5EF4-FFF2-40B4-BE49-F238E27FC236}">
                <a16:creationId xmlns:a16="http://schemas.microsoft.com/office/drawing/2014/main" id="{A18F4930-0E1B-4CC8-B4C2-D84417C0F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93" y="1143001"/>
            <a:ext cx="2521927" cy="26098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Немає опису світлини.">
            <a:extLst>
              <a:ext uri="{FF2B5EF4-FFF2-40B4-BE49-F238E27FC236}">
                <a16:creationId xmlns:a16="http://schemas.microsoft.com/office/drawing/2014/main" id="{A5DE4830-ACA9-4301-962F-F097B61A48F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3480" y="3959392"/>
            <a:ext cx="2521928" cy="260984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Немає опису світлини.">
            <a:extLst>
              <a:ext uri="{FF2B5EF4-FFF2-40B4-BE49-F238E27FC236}">
                <a16:creationId xmlns:a16="http://schemas.microsoft.com/office/drawing/2014/main" id="{2F5A7E6A-1159-46C2-ABAF-3701AA98F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600" y="721896"/>
            <a:ext cx="4140201" cy="310515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Немає опису світлини.">
            <a:extLst>
              <a:ext uri="{FF2B5EF4-FFF2-40B4-BE49-F238E27FC236}">
                <a16:creationId xmlns:a16="http://schemas.microsoft.com/office/drawing/2014/main" id="{4DE8D031-DB14-4511-BC30-1B0B7B175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3853" y="1390148"/>
            <a:ext cx="2866022" cy="256924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Немає опису світлини.">
            <a:extLst>
              <a:ext uri="{FF2B5EF4-FFF2-40B4-BE49-F238E27FC236}">
                <a16:creationId xmlns:a16="http://schemas.microsoft.com/office/drawing/2014/main" id="{F9844247-9A50-41BC-AD15-7DDBFFB766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2259" y="4194506"/>
            <a:ext cx="2866021" cy="2507079"/>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Немає опису світлини.">
            <a:extLst>
              <a:ext uri="{FF2B5EF4-FFF2-40B4-BE49-F238E27FC236}">
                <a16:creationId xmlns:a16="http://schemas.microsoft.com/office/drawing/2014/main" id="{6AABEF6E-98CB-46AB-A21B-CA74DCDA3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5131" y="3464089"/>
            <a:ext cx="4140202" cy="310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5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4513F3-315E-4801-851E-4283A8DF7955}"/>
              </a:ext>
            </a:extLst>
          </p:cNvPr>
          <p:cNvSpPr>
            <a:spLocks noGrp="1"/>
          </p:cNvSpPr>
          <p:nvPr>
            <p:ph type="title"/>
          </p:nvPr>
        </p:nvSpPr>
        <p:spPr>
          <a:xfrm>
            <a:off x="677334" y="609600"/>
            <a:ext cx="8596668" cy="689811"/>
          </a:xfrm>
        </p:spPr>
        <p:txBody>
          <a:bodyPr/>
          <a:lstStyle/>
          <a:p>
            <a:r>
              <a:rPr lang="uk-UA" b="1" dirty="0">
                <a:solidFill>
                  <a:srgbClr val="FF0000"/>
                </a:solidFill>
                <a:latin typeface="Times New Roman" pitchFamily="18" charset="0"/>
                <a:cs typeface="Times New Roman" pitchFamily="18" charset="0"/>
              </a:rPr>
              <a:t>ВИПУСКНИЙ- ПОДІЯ ВАЖЛИВА</a:t>
            </a:r>
            <a:endParaRPr lang="ru-RU" dirty="0"/>
          </a:p>
        </p:txBody>
      </p:sp>
      <p:pic>
        <p:nvPicPr>
          <p:cNvPr id="11266" name="Picture 2" descr="Немає опису світлини.">
            <a:extLst>
              <a:ext uri="{FF2B5EF4-FFF2-40B4-BE49-F238E27FC236}">
                <a16:creationId xmlns:a16="http://schemas.microsoft.com/office/drawing/2014/main" id="{189ED684-C20D-427A-B0E3-987867F8C5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837" y="1488281"/>
            <a:ext cx="5175249" cy="388143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Немає опису світлини.">
            <a:extLst>
              <a:ext uri="{FF2B5EF4-FFF2-40B4-BE49-F238E27FC236}">
                <a16:creationId xmlns:a16="http://schemas.microsoft.com/office/drawing/2014/main" id="{DB3697B5-454A-47A6-964C-74C80F084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421" y="1299411"/>
            <a:ext cx="5788579" cy="260486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Немає опису світлини.">
            <a:extLst>
              <a:ext uri="{FF2B5EF4-FFF2-40B4-BE49-F238E27FC236}">
                <a16:creationId xmlns:a16="http://schemas.microsoft.com/office/drawing/2014/main" id="{484653E4-A7E3-4C64-BAB9-F4B281BDA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210" y="3429000"/>
            <a:ext cx="4347411" cy="326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82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E50C99-29F3-4A09-AB5F-9099863F8BDE}"/>
              </a:ext>
            </a:extLst>
          </p:cNvPr>
          <p:cNvSpPr>
            <a:spLocks noGrp="1"/>
          </p:cNvSpPr>
          <p:nvPr>
            <p:ph type="title"/>
          </p:nvPr>
        </p:nvSpPr>
        <p:spPr>
          <a:xfrm>
            <a:off x="677333" y="168442"/>
            <a:ext cx="11233929" cy="1900990"/>
          </a:xfrm>
        </p:spPr>
        <p:txBody>
          <a:bodyPr>
            <a:normAutofit/>
          </a:bodyPr>
          <a:lstStyle/>
          <a:p>
            <a:r>
              <a:rPr lang="uk-UA" dirty="0">
                <a:solidFill>
                  <a:schemeClr val="tx1">
                    <a:lumMod val="95000"/>
                    <a:lumOff val="5000"/>
                  </a:schemeClr>
                </a:solidFill>
              </a:rPr>
              <a:t>                      Заклад дошкільної освіти </a:t>
            </a:r>
            <a:br>
              <a:rPr lang="uk-UA" dirty="0">
                <a:solidFill>
                  <a:schemeClr val="tx1">
                    <a:lumMod val="95000"/>
                    <a:lumOff val="5000"/>
                  </a:schemeClr>
                </a:solidFill>
              </a:rPr>
            </a:br>
            <a:r>
              <a:rPr lang="uk-UA" dirty="0">
                <a:solidFill>
                  <a:schemeClr val="tx1">
                    <a:lumMod val="95000"/>
                    <a:lumOff val="5000"/>
                  </a:schemeClr>
                </a:solidFill>
              </a:rPr>
              <a:t>           «Ромашка» </a:t>
            </a:r>
            <a:r>
              <a:rPr lang="uk-UA" dirty="0" err="1">
                <a:solidFill>
                  <a:schemeClr val="tx1">
                    <a:lumMod val="95000"/>
                    <a:lumOff val="5000"/>
                  </a:schemeClr>
                </a:solidFill>
              </a:rPr>
              <a:t>Сергіївської</a:t>
            </a:r>
            <a:r>
              <a:rPr lang="uk-UA" dirty="0">
                <a:solidFill>
                  <a:schemeClr val="tx1">
                    <a:lumMod val="95000"/>
                    <a:lumOff val="5000"/>
                  </a:schemeClr>
                </a:solidFill>
              </a:rPr>
              <a:t> сільської ради</a:t>
            </a:r>
            <a:br>
              <a:rPr lang="uk-UA" dirty="0">
                <a:solidFill>
                  <a:schemeClr val="tx1">
                    <a:lumMod val="95000"/>
                    <a:lumOff val="5000"/>
                  </a:schemeClr>
                </a:solidFill>
              </a:rPr>
            </a:br>
            <a:r>
              <a:rPr lang="uk-UA" dirty="0">
                <a:solidFill>
                  <a:schemeClr val="tx1">
                    <a:lumMod val="95000"/>
                    <a:lumOff val="5000"/>
                  </a:schemeClr>
                </a:solidFill>
              </a:rPr>
              <a:t>                            Полтавської області</a:t>
            </a:r>
            <a:endParaRPr lang="ru-RU" dirty="0"/>
          </a:p>
        </p:txBody>
      </p:sp>
      <p:pic>
        <p:nvPicPr>
          <p:cNvPr id="4" name="Объект 3">
            <a:extLst>
              <a:ext uri="{FF2B5EF4-FFF2-40B4-BE49-F238E27FC236}">
                <a16:creationId xmlns:a16="http://schemas.microsoft.com/office/drawing/2014/main" id="{2E0B94DE-CCFA-4A74-AAC7-25161FFA529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737" y="1991308"/>
            <a:ext cx="6685992" cy="4491789"/>
          </a:xfrm>
          <a:prstGeom prst="rect">
            <a:avLst/>
          </a:prstGeom>
        </p:spPr>
      </p:pic>
      <p:pic>
        <p:nvPicPr>
          <p:cNvPr id="5" name="Объект 3">
            <a:extLst>
              <a:ext uri="{FF2B5EF4-FFF2-40B4-BE49-F238E27FC236}">
                <a16:creationId xmlns:a16="http://schemas.microsoft.com/office/drawing/2014/main" id="{6BAB1C8F-0DAF-4583-A8CC-443DAD7D48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415" y="4080211"/>
            <a:ext cx="3203848" cy="2402886"/>
          </a:xfrm>
          <a:prstGeom prst="rect">
            <a:avLst/>
          </a:prstGeom>
        </p:spPr>
      </p:pic>
      <p:sp>
        <p:nvSpPr>
          <p:cNvPr id="3" name="Прямоугольник 2">
            <a:extLst>
              <a:ext uri="{FF2B5EF4-FFF2-40B4-BE49-F238E27FC236}">
                <a16:creationId xmlns:a16="http://schemas.microsoft.com/office/drawing/2014/main" id="{5F835EA5-4BBA-4A7C-93F1-8A632A28F61D}"/>
              </a:ext>
            </a:extLst>
          </p:cNvPr>
          <p:cNvSpPr/>
          <p:nvPr/>
        </p:nvSpPr>
        <p:spPr>
          <a:xfrm>
            <a:off x="7267074" y="2136339"/>
            <a:ext cx="4644187" cy="3416320"/>
          </a:xfrm>
          <a:prstGeom prst="rect">
            <a:avLst/>
          </a:prstGeom>
        </p:spPr>
        <p:txBody>
          <a:bodyPr wrap="square">
            <a:spAutoFit/>
          </a:bodyPr>
          <a:lstStyle/>
          <a:p>
            <a:r>
              <a:rPr lang="uk-UA" b="1" i="1" dirty="0"/>
              <a:t>Заклад дошкільної освіти «Ромашка» </a:t>
            </a:r>
            <a:r>
              <a:rPr lang="uk-UA" b="1" i="1" dirty="0" err="1"/>
              <a:t>Сергіївської</a:t>
            </a:r>
            <a:r>
              <a:rPr lang="uk-UA" b="1" i="1" dirty="0"/>
              <a:t> сільської ради Полтавської області розташований за </a:t>
            </a:r>
            <a:r>
              <a:rPr lang="uk-UA" b="1" i="1" dirty="0" err="1"/>
              <a:t>адресою</a:t>
            </a:r>
            <a:r>
              <a:rPr lang="uk-UA" b="1" i="1" dirty="0"/>
              <a:t>: </a:t>
            </a:r>
            <a:br>
              <a:rPr lang="ru-RU" b="1" i="1" dirty="0"/>
            </a:br>
            <a:r>
              <a:rPr lang="uk-UA" b="1" i="1" dirty="0" err="1"/>
              <a:t>с.Качанове</a:t>
            </a:r>
            <a:r>
              <a:rPr lang="uk-UA" b="1" i="1" dirty="0"/>
              <a:t>, вул. Клубна, 12. Заклад працює за програмою «Українське </a:t>
            </a:r>
            <a:r>
              <a:rPr lang="uk-UA" b="1" i="1" dirty="0" err="1"/>
              <a:t>дошкілля</a:t>
            </a:r>
            <a:r>
              <a:rPr lang="uk-UA" b="1" i="1" dirty="0"/>
              <a:t>», програмою розвитку дітей старшого дошкільного віку «Впевнений старт» та згідно Базового компоненту дошкільної освіти та згідно річного плану.</a:t>
            </a:r>
            <a:br>
              <a:rPr lang="ru-RU" b="1" i="1" dirty="0"/>
            </a:br>
            <a:endParaRPr lang="ru-RU" b="1" dirty="0"/>
          </a:p>
        </p:txBody>
      </p:sp>
    </p:spTree>
    <p:extLst>
      <p:ext uri="{BB962C8B-B14F-4D97-AF65-F5344CB8AC3E}">
        <p14:creationId xmlns:p14="http://schemas.microsoft.com/office/powerpoint/2010/main" val="2018763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1944F2-9571-4D46-B32E-9AC220BB52B8}"/>
              </a:ext>
            </a:extLst>
          </p:cNvPr>
          <p:cNvSpPr>
            <a:spLocks noGrp="1"/>
          </p:cNvSpPr>
          <p:nvPr>
            <p:ph type="title"/>
          </p:nvPr>
        </p:nvSpPr>
        <p:spPr>
          <a:xfrm>
            <a:off x="1869742" y="173547"/>
            <a:ext cx="6646461" cy="754501"/>
          </a:xfrm>
        </p:spPr>
        <p:txBody>
          <a:bodyPr>
            <a:normAutofit fontScale="90000"/>
          </a:bodyPr>
          <a:lstStyle/>
          <a:p>
            <a:pPr lvl="0" defTabSz="914400" fontAlgn="base">
              <a:spcAft>
                <a:spcPct val="0"/>
              </a:spcAft>
              <a:tabLst>
                <a:tab pos="4581525" algn="l"/>
              </a:tabLst>
            </a:pPr>
            <a:r>
              <a:rPr lang="uk-UA" altLang="ru-RU" b="1" dirty="0">
                <a:solidFill>
                  <a:schemeClr val="tx1"/>
                </a:solidFill>
                <a:latin typeface="Arial" pitchFamily="34" charset="0"/>
                <a:ea typeface="Times New Roman" pitchFamily="18" charset="0"/>
                <a:cs typeface="Arial" pitchFamily="34" charset="0"/>
              </a:rPr>
              <a:t>               Фінансовий звіт                                                                                                                                                                                                                                                                                                                                                                                                                                                                                                                                                                                                     </a:t>
            </a:r>
            <a:br>
              <a:rPr lang="ru-RU" altLang="ru-RU" sz="1400" dirty="0">
                <a:solidFill>
                  <a:schemeClr val="tx1"/>
                </a:solidFill>
                <a:latin typeface="Arial" pitchFamily="34" charset="0"/>
                <a:cs typeface="Arial" pitchFamily="34" charset="0"/>
              </a:rPr>
            </a:br>
            <a:r>
              <a:rPr lang="uk-UA" altLang="ru-RU" sz="2800" b="1" dirty="0">
                <a:solidFill>
                  <a:schemeClr val="tx1"/>
                </a:solidFill>
                <a:latin typeface="Arial" pitchFamily="34" charset="0"/>
                <a:ea typeface="Times New Roman" pitchFamily="18" charset="0"/>
                <a:cs typeface="Arial" pitchFamily="34" charset="0"/>
              </a:rPr>
              <a:t>   </a:t>
            </a:r>
            <a:br>
              <a:rPr lang="uk-UA" altLang="ru-RU" sz="3200" b="1" dirty="0">
                <a:solidFill>
                  <a:schemeClr val="tx1"/>
                </a:solidFill>
                <a:latin typeface="Arial" pitchFamily="34" charset="0"/>
                <a:ea typeface="Times New Roman" pitchFamily="18" charset="0"/>
                <a:cs typeface="Arial" pitchFamily="34" charset="0"/>
              </a:rPr>
            </a:br>
            <a:r>
              <a:rPr lang="uk-UA" altLang="ru-RU" sz="3200" b="1" dirty="0">
                <a:solidFill>
                  <a:schemeClr val="tx1"/>
                </a:solidFill>
                <a:latin typeface="Arial" pitchFamily="34" charset="0"/>
                <a:ea typeface="Times New Roman" pitchFamily="18" charset="0"/>
                <a:cs typeface="Arial" pitchFamily="34" charset="0"/>
              </a:rPr>
              <a:t>                                      </a:t>
            </a:r>
            <a:endParaRPr lang="ru-RU" dirty="0"/>
          </a:p>
        </p:txBody>
      </p:sp>
      <p:graphicFrame>
        <p:nvGraphicFramePr>
          <p:cNvPr id="4" name="Объект 3">
            <a:extLst>
              <a:ext uri="{FF2B5EF4-FFF2-40B4-BE49-F238E27FC236}">
                <a16:creationId xmlns:a16="http://schemas.microsoft.com/office/drawing/2014/main" id="{3888EC42-3929-4619-B5CF-75FC627DF57B}"/>
              </a:ext>
            </a:extLst>
          </p:cNvPr>
          <p:cNvGraphicFramePr>
            <a:graphicFrameLocks noGrp="1"/>
          </p:cNvGraphicFramePr>
          <p:nvPr>
            <p:ph idx="1"/>
            <p:extLst>
              <p:ext uri="{D42A27DB-BD31-4B8C-83A1-F6EECF244321}">
                <p14:modId xmlns:p14="http://schemas.microsoft.com/office/powerpoint/2010/main" val="3446308036"/>
              </p:ext>
            </p:extLst>
          </p:nvPr>
        </p:nvGraphicFramePr>
        <p:xfrm>
          <a:off x="2129049" y="1678675"/>
          <a:ext cx="7533566" cy="5012030"/>
        </p:xfrm>
        <a:graphic>
          <a:graphicData uri="http://schemas.openxmlformats.org/drawingml/2006/table">
            <a:tbl>
              <a:tblPr>
                <a:tableStyleId>{5C22544A-7EE6-4342-B048-85BDC9FD1C3A}</a:tableStyleId>
              </a:tblPr>
              <a:tblGrid>
                <a:gridCol w="749067">
                  <a:extLst>
                    <a:ext uri="{9D8B030D-6E8A-4147-A177-3AD203B41FA5}">
                      <a16:colId xmlns:a16="http://schemas.microsoft.com/office/drawing/2014/main" val="2483329815"/>
                    </a:ext>
                  </a:extLst>
                </a:gridCol>
                <a:gridCol w="2841230">
                  <a:extLst>
                    <a:ext uri="{9D8B030D-6E8A-4147-A177-3AD203B41FA5}">
                      <a16:colId xmlns:a16="http://schemas.microsoft.com/office/drawing/2014/main" val="2226429607"/>
                    </a:ext>
                  </a:extLst>
                </a:gridCol>
                <a:gridCol w="1637204">
                  <a:extLst>
                    <a:ext uri="{9D8B030D-6E8A-4147-A177-3AD203B41FA5}">
                      <a16:colId xmlns:a16="http://schemas.microsoft.com/office/drawing/2014/main" val="1405567616"/>
                    </a:ext>
                  </a:extLst>
                </a:gridCol>
                <a:gridCol w="2306065">
                  <a:extLst>
                    <a:ext uri="{9D8B030D-6E8A-4147-A177-3AD203B41FA5}">
                      <a16:colId xmlns:a16="http://schemas.microsoft.com/office/drawing/2014/main" val="575453768"/>
                    </a:ext>
                  </a:extLst>
                </a:gridCol>
              </a:tblGrid>
              <a:tr h="638637">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КЕКВ</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Поточні видатки </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Надійшло коштів за звітний період</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 Касові  видатки  за звітний період</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3461419348"/>
                  </a:ext>
                </a:extLst>
              </a:tr>
              <a:tr h="234791">
                <a:tc>
                  <a:txBody>
                    <a:bodyPr/>
                    <a:lstStyle/>
                    <a:p>
                      <a:pPr>
                        <a:spcAft>
                          <a:spcPts val="0"/>
                        </a:spcAft>
                      </a:pPr>
                      <a:r>
                        <a:rPr lang="uk-UA" sz="1400" b="1">
                          <a:effectLst/>
                          <a:latin typeface="Times New Roman" panose="02020603050405020304" pitchFamily="18" charset="0"/>
                          <a:cs typeface="Times New Roman" panose="02020603050405020304" pitchFamily="18" charset="0"/>
                        </a:rPr>
                        <a:t>2111</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Заробітна  плата</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 791249</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tabLst>
                          <a:tab pos="516255" algn="ctr"/>
                        </a:tabLst>
                      </a:pPr>
                      <a:r>
                        <a:rPr lang="uk-UA" sz="1400" b="1">
                          <a:effectLst/>
                          <a:latin typeface="Times New Roman" panose="02020603050405020304" pitchFamily="18" charset="0"/>
                          <a:cs typeface="Times New Roman" panose="02020603050405020304" pitchFamily="18" charset="0"/>
                        </a:rPr>
                        <a:t>791249</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4253215904"/>
                  </a:ext>
                </a:extLst>
              </a:tr>
              <a:tr h="425758">
                <a:tc>
                  <a:txBody>
                    <a:bodyPr/>
                    <a:lstStyle/>
                    <a:p>
                      <a:pPr>
                        <a:spcAft>
                          <a:spcPts val="0"/>
                        </a:spcAft>
                      </a:pPr>
                      <a:r>
                        <a:rPr lang="uk-UA" sz="1400" b="1">
                          <a:effectLst/>
                          <a:latin typeface="Times New Roman" panose="02020603050405020304" pitchFamily="18" charset="0"/>
                          <a:cs typeface="Times New Roman" panose="02020603050405020304" pitchFamily="18" charset="0"/>
                        </a:rPr>
                        <a:t>2120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Нарахування на заробітну  плату</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170485</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tabLst>
                          <a:tab pos="516255" algn="ctr"/>
                        </a:tabLst>
                      </a:pPr>
                      <a:r>
                        <a:rPr lang="uk-UA" sz="1400" b="1">
                          <a:effectLst/>
                          <a:latin typeface="Times New Roman" panose="02020603050405020304" pitchFamily="18" charset="0"/>
                          <a:cs typeface="Times New Roman" panose="02020603050405020304" pitchFamily="18" charset="0"/>
                        </a:rPr>
                        <a:t>170485</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28023496"/>
                  </a:ext>
                </a:extLst>
              </a:tr>
              <a:tr h="425758">
                <a:tc>
                  <a:txBody>
                    <a:bodyPr/>
                    <a:lstStyle/>
                    <a:p>
                      <a:pPr>
                        <a:spcAft>
                          <a:spcPts val="0"/>
                        </a:spcAft>
                      </a:pPr>
                      <a:r>
                        <a:rPr lang="uk-UA" sz="1400" b="1">
                          <a:effectLst/>
                          <a:latin typeface="Times New Roman" panose="02020603050405020304" pitchFamily="18" charset="0"/>
                          <a:cs typeface="Times New Roman" panose="02020603050405020304" pitchFamily="18" charset="0"/>
                        </a:rPr>
                        <a:t>2210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Предмети, матеріали, обладнання та інвентар </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tabLst>
                          <a:tab pos="611505" algn="ctr"/>
                        </a:tabLst>
                      </a:pPr>
                      <a:r>
                        <a:rPr lang="uk-UA" sz="1400" b="1" dirty="0">
                          <a:effectLst/>
                          <a:latin typeface="Times New Roman" panose="02020603050405020304" pitchFamily="18" charset="0"/>
                          <a:cs typeface="Times New Roman" panose="02020603050405020304" pitchFamily="18" charset="0"/>
                        </a:rPr>
                        <a:t>54243</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tabLst>
                          <a:tab pos="276225" algn="l"/>
                          <a:tab pos="895350" algn="l"/>
                        </a:tabLst>
                      </a:pPr>
                      <a:r>
                        <a:rPr lang="uk-UA" sz="1400" b="1" dirty="0">
                          <a:effectLst/>
                          <a:latin typeface="Times New Roman" panose="02020603050405020304" pitchFamily="18" charset="0"/>
                          <a:cs typeface="Times New Roman" panose="02020603050405020304" pitchFamily="18" charset="0"/>
                        </a:rPr>
                        <a:t>54243</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2169409916"/>
                  </a:ext>
                </a:extLst>
              </a:tr>
              <a:tr h="425758">
                <a:tc>
                  <a:txBody>
                    <a:bodyPr/>
                    <a:lstStyle/>
                    <a:p>
                      <a:pPr>
                        <a:spcAft>
                          <a:spcPts val="0"/>
                        </a:spcAft>
                      </a:pPr>
                      <a:r>
                        <a:rPr lang="uk-UA" sz="1400" b="1">
                          <a:effectLst/>
                          <a:latin typeface="Times New Roman" panose="02020603050405020304" pitchFamily="18" charset="0"/>
                          <a:cs typeface="Times New Roman" panose="02020603050405020304" pitchFamily="18" charset="0"/>
                        </a:rPr>
                        <a:t>2220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Медикаменти та </a:t>
                      </a:r>
                      <a:r>
                        <a:rPr lang="uk-UA" sz="1400" b="1" dirty="0" err="1">
                          <a:effectLst/>
                          <a:latin typeface="Times New Roman" panose="02020603050405020304" pitchFamily="18" charset="0"/>
                          <a:cs typeface="Times New Roman" panose="02020603050405020304" pitchFamily="18" charset="0"/>
                        </a:rPr>
                        <a:t>перев</a:t>
                      </a:r>
                      <a:r>
                        <a:rPr lang="uk-UA" sz="1400" b="1" dirty="0">
                          <a:effectLst/>
                          <a:latin typeface="Times New Roman" panose="02020603050405020304" pitchFamily="18" charset="0"/>
                          <a:cs typeface="Times New Roman" panose="02020603050405020304" pitchFamily="18" charset="0"/>
                        </a:rPr>
                        <a:t>» </a:t>
                      </a:r>
                      <a:r>
                        <a:rPr lang="uk-UA" sz="1400" b="1" dirty="0" err="1">
                          <a:effectLst/>
                          <a:latin typeface="Times New Roman" panose="02020603050405020304" pitchFamily="18" charset="0"/>
                          <a:cs typeface="Times New Roman" panose="02020603050405020304" pitchFamily="18" charset="0"/>
                        </a:rPr>
                        <a:t>язу</a:t>
                      </a:r>
                      <a:r>
                        <a:rPr lang="uk-UA" sz="1400" b="1" dirty="0">
                          <a:effectLst/>
                          <a:latin typeface="Times New Roman" panose="02020603050405020304" pitchFamily="18" charset="0"/>
                          <a:cs typeface="Times New Roman" panose="02020603050405020304" pitchFamily="18" charset="0"/>
                        </a:rPr>
                        <a:t> вальні матеріали</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tabLst>
                          <a:tab pos="611505" algn="ctr"/>
                        </a:tabLst>
                      </a:pPr>
                      <a:r>
                        <a:rPr lang="uk-UA" sz="1400" b="1" dirty="0">
                          <a:effectLst/>
                          <a:latin typeface="Times New Roman" panose="02020603050405020304" pitchFamily="18" charset="0"/>
                          <a:cs typeface="Times New Roman" panose="02020603050405020304" pitchFamily="18" charset="0"/>
                        </a:rPr>
                        <a:t>---</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3315044535"/>
                  </a:ext>
                </a:extLst>
              </a:tr>
              <a:tr h="234791">
                <a:tc>
                  <a:txBody>
                    <a:bodyPr/>
                    <a:lstStyle/>
                    <a:p>
                      <a:pPr>
                        <a:spcAft>
                          <a:spcPts val="0"/>
                        </a:spcAft>
                      </a:pPr>
                      <a:r>
                        <a:rPr lang="uk-UA" sz="1400" b="1">
                          <a:effectLst/>
                          <a:latin typeface="Times New Roman" panose="02020603050405020304" pitchFamily="18" charset="0"/>
                          <a:cs typeface="Times New Roman" panose="02020603050405020304" pitchFamily="18" charset="0"/>
                        </a:rPr>
                        <a:t>2230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Продукти харчування</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87030</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87030</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3892672089"/>
                  </a:ext>
                </a:extLst>
              </a:tr>
              <a:tr h="425758">
                <a:tc>
                  <a:txBody>
                    <a:bodyPr/>
                    <a:lstStyle/>
                    <a:p>
                      <a:pPr>
                        <a:spcAft>
                          <a:spcPts val="0"/>
                        </a:spcAft>
                      </a:pPr>
                      <a:r>
                        <a:rPr lang="uk-UA" sz="1400" b="1">
                          <a:effectLst/>
                          <a:latin typeface="Times New Roman" panose="02020603050405020304" pitchFamily="18" charset="0"/>
                          <a:cs typeface="Times New Roman" panose="02020603050405020304" pitchFamily="18" charset="0"/>
                        </a:rPr>
                        <a:t>2240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Оплата послуг(крім комунальних)</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143718</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143718</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3272080181"/>
                  </a:ext>
                </a:extLst>
              </a:tr>
              <a:tr h="234791">
                <a:tc>
                  <a:txBody>
                    <a:bodyPr/>
                    <a:lstStyle/>
                    <a:p>
                      <a:pPr>
                        <a:spcAft>
                          <a:spcPts val="0"/>
                        </a:spcAft>
                      </a:pPr>
                      <a:r>
                        <a:rPr lang="uk-UA" sz="1400" b="1">
                          <a:effectLst/>
                          <a:latin typeface="Times New Roman" panose="02020603050405020304" pitchFamily="18" charset="0"/>
                          <a:cs typeface="Times New Roman" panose="02020603050405020304" pitchFamily="18" charset="0"/>
                        </a:rPr>
                        <a:t>2250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Видатки  на відрядження</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 ----</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1824534336"/>
                  </a:ext>
                </a:extLst>
              </a:tr>
              <a:tr h="234791">
                <a:tc>
                  <a:txBody>
                    <a:bodyPr/>
                    <a:lstStyle/>
                    <a:p>
                      <a:pPr>
                        <a:spcAft>
                          <a:spcPts val="0"/>
                        </a:spcAft>
                      </a:pPr>
                      <a:r>
                        <a:rPr lang="uk-UA" sz="1400" b="1">
                          <a:effectLst/>
                          <a:latin typeface="Times New Roman" panose="02020603050405020304" pitchFamily="18" charset="0"/>
                          <a:cs typeface="Times New Roman" panose="02020603050405020304" pitchFamily="18" charset="0"/>
                        </a:rPr>
                        <a:t>2273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Оплата електроенергії</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tabLst>
                          <a:tab pos="685800" algn="l"/>
                        </a:tabLst>
                      </a:pPr>
                      <a:r>
                        <a:rPr lang="uk-UA" sz="1400" b="1">
                          <a:effectLst/>
                          <a:latin typeface="Times New Roman" panose="02020603050405020304" pitchFamily="18" charset="0"/>
                          <a:cs typeface="Times New Roman" panose="02020603050405020304" pitchFamily="18" charset="0"/>
                        </a:rPr>
                        <a:t>28244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28244</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2713681463"/>
                  </a:ext>
                </a:extLst>
              </a:tr>
              <a:tr h="234791">
                <a:tc>
                  <a:txBody>
                    <a:bodyPr/>
                    <a:lstStyle/>
                    <a:p>
                      <a:pPr>
                        <a:spcAft>
                          <a:spcPts val="0"/>
                        </a:spcAft>
                      </a:pPr>
                      <a:r>
                        <a:rPr lang="uk-UA" sz="1400" b="1">
                          <a:effectLst/>
                          <a:latin typeface="Times New Roman" panose="02020603050405020304" pitchFamily="18" charset="0"/>
                          <a:cs typeface="Times New Roman" panose="02020603050405020304" pitchFamily="18" charset="0"/>
                        </a:rPr>
                        <a:t>2274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Оплата природнього газу</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123641</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123641</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1545067052"/>
                  </a:ext>
                </a:extLst>
              </a:tr>
              <a:tr h="425758">
                <a:tc>
                  <a:txBody>
                    <a:bodyPr/>
                    <a:lstStyle/>
                    <a:p>
                      <a:pPr>
                        <a:spcAft>
                          <a:spcPts val="0"/>
                        </a:spcAft>
                      </a:pPr>
                      <a:r>
                        <a:rPr lang="uk-UA" sz="1400" b="1">
                          <a:effectLst/>
                          <a:latin typeface="Times New Roman" panose="02020603050405020304" pitchFamily="18" charset="0"/>
                          <a:cs typeface="Times New Roman" panose="02020603050405020304" pitchFamily="18" charset="0"/>
                        </a:rPr>
                        <a:t>2282</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Окремі заходи по реалізації програм</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200187787"/>
                  </a:ext>
                </a:extLst>
              </a:tr>
              <a:tr h="638637">
                <a:tc>
                  <a:txBody>
                    <a:bodyPr/>
                    <a:lstStyle/>
                    <a:p>
                      <a:pPr>
                        <a:spcAft>
                          <a:spcPts val="0"/>
                        </a:spcAft>
                      </a:pPr>
                      <a:r>
                        <a:rPr lang="uk-UA" sz="1400" b="1">
                          <a:effectLst/>
                          <a:latin typeface="Times New Roman" panose="02020603050405020304" pitchFamily="18" charset="0"/>
                          <a:cs typeface="Times New Roman" panose="02020603050405020304" pitchFamily="18" charset="0"/>
                        </a:rPr>
                        <a:t>3110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Придбання обладнання і предметів довгострокового  користування</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 </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 </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4038622747"/>
                  </a:ext>
                </a:extLst>
              </a:tr>
              <a:tr h="425758">
                <a:tc>
                  <a:txBody>
                    <a:bodyPr/>
                    <a:lstStyle/>
                    <a:p>
                      <a:pPr>
                        <a:spcAft>
                          <a:spcPts val="0"/>
                        </a:spcAft>
                      </a:pPr>
                      <a:r>
                        <a:rPr lang="uk-UA" sz="1400" b="1">
                          <a:effectLst/>
                          <a:latin typeface="Times New Roman" panose="02020603050405020304" pitchFamily="18" charset="0"/>
                          <a:cs typeface="Times New Roman" panose="02020603050405020304" pitchFamily="18" charset="0"/>
                        </a:rPr>
                        <a:t>3132 </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Капітальний ремонт інших об’єктів</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a:effectLst/>
                          <a:latin typeface="Times New Roman" panose="02020603050405020304" pitchFamily="18" charset="0"/>
                          <a:cs typeface="Times New Roman" panose="02020603050405020304" pitchFamily="18" charset="0"/>
                        </a:rPr>
                        <a:t> ----</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tc>
                  <a:txBody>
                    <a:bodyPr/>
                    <a:lstStyle/>
                    <a:p>
                      <a:pPr>
                        <a:spcAft>
                          <a:spcPts val="0"/>
                        </a:spcAft>
                      </a:pPr>
                      <a:r>
                        <a:rPr lang="uk-UA" sz="1400" b="1" dirty="0">
                          <a:effectLst/>
                          <a:latin typeface="Times New Roman" panose="02020603050405020304" pitchFamily="18" charset="0"/>
                          <a:cs typeface="Times New Roman" panose="02020603050405020304" pitchFamily="18" charset="0"/>
                        </a:rPr>
                        <a:t> ----</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604" marR="62604" marT="0" marB="0"/>
                </a:tc>
                <a:extLst>
                  <a:ext uri="{0D108BD9-81ED-4DB2-BD59-A6C34878D82A}">
                    <a16:rowId xmlns:a16="http://schemas.microsoft.com/office/drawing/2014/main" val="2605981901"/>
                  </a:ext>
                </a:extLst>
              </a:tr>
            </a:tbl>
          </a:graphicData>
        </a:graphic>
      </p:graphicFrame>
      <p:sp>
        <p:nvSpPr>
          <p:cNvPr id="5" name="Rectangle 1">
            <a:extLst>
              <a:ext uri="{FF2B5EF4-FFF2-40B4-BE49-F238E27FC236}">
                <a16:creationId xmlns:a16="http://schemas.microsoft.com/office/drawing/2014/main" id="{9F8DB9F8-81D3-450E-AFA7-A77578914011}"/>
              </a:ext>
            </a:extLst>
          </p:cNvPr>
          <p:cNvSpPr>
            <a:spLocks noChangeArrowheads="1"/>
          </p:cNvSpPr>
          <p:nvPr/>
        </p:nvSpPr>
        <p:spPr bwMode="auto">
          <a:xfrm>
            <a:off x="2797790" y="737144"/>
            <a:ext cx="5882185"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85800" algn="l"/>
              </a:tabLst>
              <a:defRPr>
                <a:solidFill>
                  <a:schemeClr val="tx1"/>
                </a:solidFill>
                <a:latin typeface="Arial" panose="020B0604020202020204" pitchFamily="34" charset="0"/>
              </a:defRPr>
            </a:lvl1pPr>
            <a:lvl2pPr eaLnBrk="0" fontAlgn="base" hangingPunct="0">
              <a:spcBef>
                <a:spcPct val="0"/>
              </a:spcBef>
              <a:spcAft>
                <a:spcPct val="0"/>
              </a:spcAft>
              <a:tabLst>
                <a:tab pos="685800" algn="l"/>
              </a:tabLst>
              <a:defRPr>
                <a:solidFill>
                  <a:schemeClr val="tx1"/>
                </a:solidFill>
                <a:latin typeface="Arial" panose="020B0604020202020204" pitchFamily="34" charset="0"/>
              </a:defRPr>
            </a:lvl2pPr>
            <a:lvl3pPr eaLnBrk="0" fontAlgn="base" hangingPunct="0">
              <a:spcBef>
                <a:spcPct val="0"/>
              </a:spcBef>
              <a:spcAft>
                <a:spcPct val="0"/>
              </a:spcAft>
              <a:tabLst>
                <a:tab pos="685800" algn="l"/>
              </a:tabLst>
              <a:defRPr>
                <a:solidFill>
                  <a:schemeClr val="tx1"/>
                </a:solidFill>
                <a:latin typeface="Arial" panose="020B0604020202020204" pitchFamily="34" charset="0"/>
              </a:defRPr>
            </a:lvl3pPr>
            <a:lvl4pPr eaLnBrk="0" fontAlgn="base" hangingPunct="0">
              <a:spcBef>
                <a:spcPct val="0"/>
              </a:spcBef>
              <a:spcAft>
                <a:spcPct val="0"/>
              </a:spcAft>
              <a:tabLst>
                <a:tab pos="685800" algn="l"/>
              </a:tabLst>
              <a:defRPr>
                <a:solidFill>
                  <a:schemeClr val="tx1"/>
                </a:solidFill>
                <a:latin typeface="Arial" panose="020B0604020202020204" pitchFamily="34" charset="0"/>
              </a:defRPr>
            </a:lvl4pPr>
            <a:lvl5pPr eaLnBrk="0" fontAlgn="base" hangingPunct="0">
              <a:spcBef>
                <a:spcPct val="0"/>
              </a:spcBef>
              <a:spcAft>
                <a:spcPct val="0"/>
              </a:spcAft>
              <a:tabLst>
                <a:tab pos="6858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685800" algn="l"/>
              </a:tabLst>
            </a:pPr>
            <a:r>
              <a:rPr kumimoji="0" lang="uk-UA" altLang="ru-RU"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 надходження та  використання  коштів   </a:t>
            </a:r>
            <a:endParaRPr kumimoji="0" lang="ru-RU" altLang="ru-RU"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685800" algn="l"/>
              </a:tabLst>
            </a:pPr>
            <a:r>
              <a:rPr kumimoji="0" lang="uk-UA" altLang="ru-RU"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ЗДО  « Ромашка» </a:t>
            </a:r>
            <a:r>
              <a:rPr kumimoji="0" lang="uk-UA" altLang="ru-RU"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Сергіївської</a:t>
            </a:r>
            <a:r>
              <a:rPr kumimoji="0" lang="uk-UA" altLang="ru-RU"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сільської ради</a:t>
            </a:r>
          </a:p>
          <a:p>
            <a:pPr marL="0" marR="0" lvl="0" indent="0" algn="ctr" defTabSz="914400" rtl="0" eaLnBrk="0" fontAlgn="base" latinLnBrk="0" hangingPunct="0">
              <a:lnSpc>
                <a:spcPct val="100000"/>
              </a:lnSpc>
              <a:spcBef>
                <a:spcPct val="0"/>
              </a:spcBef>
              <a:spcAft>
                <a:spcPct val="0"/>
              </a:spcAft>
              <a:buClrTx/>
              <a:buSzTx/>
              <a:buFontTx/>
              <a:buNone/>
              <a:tabLst>
                <a:tab pos="685800" algn="l"/>
              </a:tabLst>
            </a:pPr>
            <a:r>
              <a:rPr kumimoji="0" lang="uk-UA" altLang="ru-RU"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за 2025 рік</a:t>
            </a:r>
            <a:endParaRPr kumimoji="0" lang="ru-RU" altLang="ru-RU"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2805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BEC3C4-0BC8-4AF1-A0E5-6DEE73B70207}"/>
              </a:ext>
            </a:extLst>
          </p:cNvPr>
          <p:cNvSpPr>
            <a:spLocks noGrp="1"/>
          </p:cNvSpPr>
          <p:nvPr>
            <p:ph type="title"/>
          </p:nvPr>
        </p:nvSpPr>
        <p:spPr>
          <a:xfrm>
            <a:off x="677334" y="609600"/>
            <a:ext cx="8596668" cy="1320800"/>
          </a:xfrm>
        </p:spPr>
        <p:txBody>
          <a:bodyPr>
            <a:normAutofit fontScale="90000"/>
          </a:bodyPr>
          <a:lstStyle/>
          <a:p>
            <a:r>
              <a:rPr lang="ru-RU" b="1" dirty="0" err="1">
                <a:ln w="50800"/>
                <a:solidFill>
                  <a:srgbClr val="C00000"/>
                </a:solidFill>
                <a:effectLst>
                  <a:glow rad="63500">
                    <a:srgbClr val="9BBB59">
                      <a:satMod val="175000"/>
                      <a:alpha val="40000"/>
                    </a:srgbClr>
                  </a:glow>
                </a:effectLst>
                <a:latin typeface="Times New Roman" pitchFamily="18" charset="0"/>
                <a:cs typeface="Times New Roman" pitchFamily="18" charset="0"/>
              </a:rPr>
              <a:t>Протягом</a:t>
            </a:r>
            <a:r>
              <a:rPr lang="ru-RU" b="1" dirty="0">
                <a:ln w="50800"/>
                <a:solidFill>
                  <a:srgbClr val="C00000"/>
                </a:solidFill>
                <a:effectLst>
                  <a:glow rad="63500">
                    <a:srgbClr val="9BBB59">
                      <a:satMod val="175000"/>
                      <a:alpha val="40000"/>
                    </a:srgbClr>
                  </a:glow>
                </a:effectLst>
                <a:latin typeface="Times New Roman" pitchFamily="18" charset="0"/>
                <a:cs typeface="Times New Roman" pitchFamily="18" charset="0"/>
              </a:rPr>
              <a:t>  </a:t>
            </a:r>
            <a:r>
              <a:rPr lang="ru-RU" b="1" dirty="0" err="1">
                <a:ln w="50800"/>
                <a:solidFill>
                  <a:srgbClr val="C00000"/>
                </a:solidFill>
                <a:effectLst>
                  <a:glow rad="63500">
                    <a:srgbClr val="9BBB59">
                      <a:satMod val="175000"/>
                      <a:alpha val="40000"/>
                    </a:srgbClr>
                  </a:glow>
                </a:effectLst>
                <a:latin typeface="Times New Roman" pitchFamily="18" charset="0"/>
                <a:cs typeface="Times New Roman" pitchFamily="18" charset="0"/>
              </a:rPr>
              <a:t>навчального</a:t>
            </a:r>
            <a:r>
              <a:rPr lang="ru-RU" b="1" dirty="0">
                <a:ln w="50800"/>
                <a:solidFill>
                  <a:srgbClr val="C00000"/>
                </a:solidFill>
                <a:effectLst>
                  <a:glow rad="63500">
                    <a:srgbClr val="9BBB59">
                      <a:satMod val="175000"/>
                      <a:alpha val="40000"/>
                    </a:srgbClr>
                  </a:glow>
                </a:effectLst>
                <a:latin typeface="Times New Roman" pitchFamily="18" charset="0"/>
                <a:cs typeface="Times New Roman" pitchFamily="18" charset="0"/>
              </a:rPr>
              <a:t> року </a:t>
            </a:r>
            <a:r>
              <a:rPr lang="ru-RU" b="1" dirty="0" err="1">
                <a:ln w="50800"/>
                <a:solidFill>
                  <a:srgbClr val="C00000"/>
                </a:solidFill>
                <a:effectLst>
                  <a:glow rad="63500">
                    <a:srgbClr val="9BBB59">
                      <a:satMod val="175000"/>
                      <a:alpha val="40000"/>
                    </a:srgbClr>
                  </a:glow>
                </a:effectLst>
                <a:latin typeface="Times New Roman" pitchFamily="18" charset="0"/>
                <a:cs typeface="Times New Roman" pitchFamily="18" charset="0"/>
              </a:rPr>
              <a:t>матеріальна</a:t>
            </a:r>
            <a:r>
              <a:rPr lang="ru-RU" b="1" dirty="0">
                <a:ln w="50800"/>
                <a:solidFill>
                  <a:srgbClr val="C00000"/>
                </a:solidFill>
                <a:effectLst>
                  <a:glow rad="63500">
                    <a:srgbClr val="9BBB59">
                      <a:satMod val="175000"/>
                      <a:alpha val="40000"/>
                    </a:srgbClr>
                  </a:glow>
                </a:effectLst>
                <a:latin typeface="Times New Roman" pitchFamily="18" charset="0"/>
                <a:cs typeface="Times New Roman" pitchFamily="18" charset="0"/>
              </a:rPr>
              <a:t> база ЗДО </a:t>
            </a:r>
            <a:r>
              <a:rPr lang="ru-RU" b="1" dirty="0" err="1">
                <a:ln w="50800"/>
                <a:solidFill>
                  <a:srgbClr val="C00000"/>
                </a:solidFill>
                <a:effectLst>
                  <a:glow rad="63500">
                    <a:srgbClr val="9BBB59">
                      <a:satMod val="175000"/>
                      <a:alpha val="40000"/>
                    </a:srgbClr>
                  </a:glow>
                </a:effectLst>
                <a:latin typeface="Times New Roman" pitchFamily="18" charset="0"/>
                <a:cs typeface="Times New Roman" pitchFamily="18" charset="0"/>
              </a:rPr>
              <a:t>поповнилась</a:t>
            </a:r>
            <a:r>
              <a:rPr lang="ru-RU" b="1" dirty="0">
                <a:ln w="50800"/>
                <a:solidFill>
                  <a:srgbClr val="C00000"/>
                </a:solidFill>
                <a:effectLst>
                  <a:glow rad="63500">
                    <a:srgbClr val="9BBB59">
                      <a:satMod val="175000"/>
                      <a:alpha val="40000"/>
                    </a:srgbClr>
                  </a:glow>
                </a:effectLst>
                <a:latin typeface="Times New Roman" pitchFamily="18" charset="0"/>
                <a:cs typeface="Times New Roman" pitchFamily="18" charset="0"/>
              </a:rPr>
              <a:t> за  </a:t>
            </a:r>
            <a:r>
              <a:rPr lang="ru-RU" b="1" dirty="0" err="1">
                <a:ln w="50800"/>
                <a:solidFill>
                  <a:srgbClr val="C00000"/>
                </a:solidFill>
                <a:effectLst>
                  <a:glow rad="63500">
                    <a:srgbClr val="9BBB59">
                      <a:satMod val="175000"/>
                      <a:alpha val="40000"/>
                    </a:srgbClr>
                  </a:glow>
                </a:effectLst>
                <a:latin typeface="Times New Roman" pitchFamily="18" charset="0"/>
                <a:cs typeface="Times New Roman" pitchFamily="18" charset="0"/>
              </a:rPr>
              <a:t>бюджетні</a:t>
            </a:r>
            <a:r>
              <a:rPr lang="ru-RU" b="1" dirty="0">
                <a:ln w="50800"/>
                <a:solidFill>
                  <a:srgbClr val="C00000"/>
                </a:solidFill>
                <a:effectLst>
                  <a:glow rad="63500">
                    <a:srgbClr val="9BBB59">
                      <a:satMod val="175000"/>
                      <a:alpha val="40000"/>
                    </a:srgbClr>
                  </a:glow>
                </a:effectLst>
                <a:latin typeface="Times New Roman" pitchFamily="18" charset="0"/>
                <a:cs typeface="Times New Roman" pitchFamily="18" charset="0"/>
              </a:rPr>
              <a:t> </a:t>
            </a:r>
            <a:r>
              <a:rPr lang="ru-RU" b="1" dirty="0" err="1">
                <a:ln w="50800"/>
                <a:solidFill>
                  <a:srgbClr val="C00000"/>
                </a:solidFill>
                <a:effectLst>
                  <a:glow rad="63500">
                    <a:srgbClr val="9BBB59">
                      <a:satMod val="175000"/>
                      <a:alpha val="40000"/>
                    </a:srgbClr>
                  </a:glow>
                </a:effectLst>
                <a:latin typeface="Times New Roman" pitchFamily="18" charset="0"/>
                <a:cs typeface="Times New Roman" pitchFamily="18" charset="0"/>
              </a:rPr>
              <a:t>кошти</a:t>
            </a:r>
            <a:r>
              <a:rPr lang="ru-RU" b="1" dirty="0">
                <a:ln w="50800"/>
                <a:solidFill>
                  <a:srgbClr val="C00000"/>
                </a:solidFill>
                <a:effectLst>
                  <a:glow rad="63500">
                    <a:srgbClr val="9BBB59">
                      <a:satMod val="175000"/>
                      <a:alpha val="40000"/>
                    </a:srgbClr>
                  </a:glow>
                </a:effectLst>
                <a:latin typeface="Times New Roman" pitchFamily="18" charset="0"/>
                <a:cs typeface="Times New Roman" pitchFamily="18" charset="0"/>
              </a:rPr>
              <a:t>:</a:t>
            </a:r>
            <a:endParaRPr lang="ru-RU" dirty="0"/>
          </a:p>
        </p:txBody>
      </p:sp>
      <p:pic>
        <p:nvPicPr>
          <p:cNvPr id="12292" name="Picture 4" descr="Відкрити світлину">
            <a:extLst>
              <a:ext uri="{FF2B5EF4-FFF2-40B4-BE49-F238E27FC236}">
                <a16:creationId xmlns:a16="http://schemas.microsoft.com/office/drawing/2014/main" id="{61B07EC8-DAD7-4D56-9A90-F1301A7ED9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668" y="1930400"/>
            <a:ext cx="3687069" cy="27653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Відкрити світлину">
            <a:extLst>
              <a:ext uri="{FF2B5EF4-FFF2-40B4-BE49-F238E27FC236}">
                <a16:creationId xmlns:a16="http://schemas.microsoft.com/office/drawing/2014/main" id="{6EB4323B-C840-4250-B967-FC24C3DA9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782" y="3801718"/>
            <a:ext cx="4075043" cy="3056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DB4742-0C17-4002-85A8-01F5C9436782}"/>
              </a:ext>
            </a:extLst>
          </p:cNvPr>
          <p:cNvSpPr txBox="1"/>
          <p:nvPr/>
        </p:nvSpPr>
        <p:spPr>
          <a:xfrm>
            <a:off x="4320210" y="2040835"/>
            <a:ext cx="4376182" cy="2308324"/>
          </a:xfrm>
          <a:prstGeom prst="rect">
            <a:avLst/>
          </a:prstGeom>
          <a:noFill/>
        </p:spPr>
        <p:txBody>
          <a:bodyPr wrap="square" rtlCol="0">
            <a:spAutoFit/>
          </a:bodyPr>
          <a:lstStyle/>
          <a:p>
            <a:r>
              <a:rPr lang="uk-UA" b="1" dirty="0"/>
              <a:t>ЕКОСИСТЕМА ОЧИЩЕННЯ ПИТНОЇ ВОДИ – 59510 грн.</a:t>
            </a:r>
          </a:p>
          <a:p>
            <a:endParaRPr lang="uk-UA" b="1" dirty="0"/>
          </a:p>
          <a:p>
            <a:r>
              <a:rPr lang="uk-UA" b="1" dirty="0"/>
              <a:t>ЗАМІНА ВІКОН В </a:t>
            </a:r>
            <a:r>
              <a:rPr lang="uk-UA" b="1"/>
              <a:t>ТЕПЛОГЕНЕРАТОРНІЙ - 9940  </a:t>
            </a:r>
            <a:r>
              <a:rPr lang="uk-UA" b="1" dirty="0"/>
              <a:t>грн</a:t>
            </a:r>
            <a:r>
              <a:rPr lang="ru-RU" b="1" dirty="0"/>
              <a:t>.</a:t>
            </a:r>
          </a:p>
          <a:p>
            <a:endParaRPr lang="ru-RU" b="1" dirty="0"/>
          </a:p>
          <a:p>
            <a:r>
              <a:rPr lang="uk-UA" b="1" dirty="0"/>
              <a:t>П</a:t>
            </a:r>
            <a:r>
              <a:rPr lang="ru-RU" b="1" dirty="0"/>
              <a:t>РОТИПОЖЕЖНА ОБРОБКА</a:t>
            </a:r>
          </a:p>
          <a:p>
            <a:r>
              <a:rPr lang="ru-RU" b="1" dirty="0"/>
              <a:t> ГОРИЩА – 39900грн.</a:t>
            </a:r>
            <a:endParaRPr lang="uk-UA" b="1" dirty="0"/>
          </a:p>
        </p:txBody>
      </p:sp>
    </p:spTree>
    <p:extLst>
      <p:ext uri="{BB962C8B-B14F-4D97-AF65-F5344CB8AC3E}">
        <p14:creationId xmlns:p14="http://schemas.microsoft.com/office/powerpoint/2010/main" val="1941665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4AE8F6-7229-4DF9-855A-BC49B819EA1E}"/>
              </a:ext>
            </a:extLst>
          </p:cNvPr>
          <p:cNvSpPr>
            <a:spLocks noGrp="1"/>
          </p:cNvSpPr>
          <p:nvPr>
            <p:ph type="title"/>
          </p:nvPr>
        </p:nvSpPr>
        <p:spPr>
          <a:xfrm>
            <a:off x="267326" y="222647"/>
            <a:ext cx="4480520" cy="3821816"/>
          </a:xfrm>
        </p:spPr>
        <p:txBody>
          <a:bodyPr>
            <a:noAutofit/>
          </a:bodyPr>
          <a:lstStyle/>
          <a:p>
            <a:r>
              <a:rPr lang="uk-UA" sz="2000" b="1" i="1" dirty="0">
                <a:solidFill>
                  <a:schemeClr val="tx1"/>
                </a:solidFill>
              </a:rPr>
              <a:t>Посуд – 2500 грн;</a:t>
            </a:r>
            <a:br>
              <a:rPr lang="uk-UA" sz="2000" b="1" i="1" dirty="0">
                <a:solidFill>
                  <a:schemeClr val="tx1"/>
                </a:solidFill>
              </a:rPr>
            </a:br>
            <a:r>
              <a:rPr lang="uk-UA" sz="2000" b="1" i="1" dirty="0">
                <a:solidFill>
                  <a:schemeClr val="tx1"/>
                </a:solidFill>
              </a:rPr>
              <a:t>Миючі засоби – 5500 грн;</a:t>
            </a:r>
            <a:br>
              <a:rPr lang="uk-UA" sz="2000" b="1" i="1" dirty="0">
                <a:solidFill>
                  <a:schemeClr val="tx1"/>
                </a:solidFill>
              </a:rPr>
            </a:br>
            <a:r>
              <a:rPr lang="uk-UA" sz="2000" b="1" i="1" dirty="0">
                <a:solidFill>
                  <a:schemeClr val="tx1"/>
                </a:solidFill>
              </a:rPr>
              <a:t>Фарба – 9551 грн;</a:t>
            </a:r>
            <a:br>
              <a:rPr lang="uk-UA" sz="2000" b="1" i="1" dirty="0">
                <a:solidFill>
                  <a:schemeClr val="tx1"/>
                </a:solidFill>
              </a:rPr>
            </a:br>
            <a:r>
              <a:rPr lang="uk-UA" sz="2000" b="1" i="1" dirty="0">
                <a:solidFill>
                  <a:schemeClr val="tx1"/>
                </a:solidFill>
              </a:rPr>
              <a:t>Іграшки – 4000грн;</a:t>
            </a:r>
            <a:br>
              <a:rPr lang="uk-UA" sz="2000" b="1" i="1" dirty="0">
                <a:solidFill>
                  <a:schemeClr val="tx1"/>
                </a:solidFill>
              </a:rPr>
            </a:br>
            <a:r>
              <a:rPr lang="uk-UA" sz="2000" b="1" i="1" dirty="0">
                <a:solidFill>
                  <a:schemeClr val="tx1"/>
                </a:solidFill>
              </a:rPr>
              <a:t>Крани-змішувачі – 5250 грн; </a:t>
            </a:r>
            <a:br>
              <a:rPr lang="uk-UA" sz="2000" b="1" i="1" dirty="0">
                <a:solidFill>
                  <a:schemeClr val="tx1"/>
                </a:solidFill>
              </a:rPr>
            </a:br>
            <a:r>
              <a:rPr lang="uk-UA" sz="2000" b="1" i="1" dirty="0" err="1">
                <a:solidFill>
                  <a:schemeClr val="tx1"/>
                </a:solidFill>
              </a:rPr>
              <a:t>Профнастил</a:t>
            </a:r>
            <a:r>
              <a:rPr lang="uk-UA" sz="2000" b="1" i="1" dirty="0">
                <a:solidFill>
                  <a:schemeClr val="tx1"/>
                </a:solidFill>
              </a:rPr>
              <a:t> (утеплення магістралі теплової) – 8625 грн;</a:t>
            </a:r>
            <a:br>
              <a:rPr lang="uk-UA" sz="2000" b="1" i="1" dirty="0">
                <a:solidFill>
                  <a:schemeClr val="tx1"/>
                </a:solidFill>
              </a:rPr>
            </a:br>
            <a:r>
              <a:rPr lang="uk-UA" sz="2000" b="1" i="1" dirty="0">
                <a:solidFill>
                  <a:schemeClr val="tx1"/>
                </a:solidFill>
              </a:rPr>
              <a:t>Утеплювач – 7500 грн</a:t>
            </a:r>
            <a:br>
              <a:rPr lang="uk-UA" sz="2000" b="1" i="1" dirty="0">
                <a:solidFill>
                  <a:schemeClr val="tx1"/>
                </a:solidFill>
              </a:rPr>
            </a:br>
            <a:r>
              <a:rPr lang="uk-UA" sz="2000" b="1" i="1" dirty="0">
                <a:solidFill>
                  <a:schemeClr val="tx1"/>
                </a:solidFill>
              </a:rPr>
              <a:t>Будматеріали( </a:t>
            </a:r>
            <a:r>
              <a:rPr lang="uk-UA" sz="2000" b="1" i="1" dirty="0" err="1">
                <a:solidFill>
                  <a:schemeClr val="tx1"/>
                </a:solidFill>
              </a:rPr>
              <a:t>косильна</a:t>
            </a:r>
            <a:r>
              <a:rPr lang="uk-UA" sz="2000" b="1" i="1" dirty="0">
                <a:solidFill>
                  <a:schemeClr val="tx1"/>
                </a:solidFill>
              </a:rPr>
              <a:t> головка, КРБ, масло ) – 1320 грн;</a:t>
            </a:r>
            <a:br>
              <a:rPr lang="uk-UA" sz="2000" b="1" i="1" dirty="0">
                <a:solidFill>
                  <a:schemeClr val="tx1"/>
                </a:solidFill>
              </a:rPr>
            </a:br>
            <a:r>
              <a:rPr lang="uk-UA" sz="2000" b="1" i="1" dirty="0">
                <a:solidFill>
                  <a:schemeClr val="tx1"/>
                </a:solidFill>
              </a:rPr>
              <a:t>Бензин А-92 – 5244грн.</a:t>
            </a:r>
            <a:br>
              <a:rPr lang="uk-UA" sz="2000" b="1" i="1" dirty="0">
                <a:solidFill>
                  <a:schemeClr val="tx1"/>
                </a:solidFill>
              </a:rPr>
            </a:br>
            <a:r>
              <a:rPr lang="uk-UA" sz="2000" b="1" i="1" dirty="0">
                <a:solidFill>
                  <a:schemeClr val="tx1"/>
                </a:solidFill>
              </a:rPr>
              <a:t>Канцтовари – 4026 грн.</a:t>
            </a:r>
            <a:endParaRPr lang="ru-RU" sz="2000" b="1" i="1" dirty="0">
              <a:solidFill>
                <a:schemeClr val="tx1"/>
              </a:solidFill>
            </a:endParaRPr>
          </a:p>
        </p:txBody>
      </p:sp>
      <p:pic>
        <p:nvPicPr>
          <p:cNvPr id="10" name="Объект 9">
            <a:extLst>
              <a:ext uri="{FF2B5EF4-FFF2-40B4-BE49-F238E27FC236}">
                <a16:creationId xmlns:a16="http://schemas.microsoft.com/office/drawing/2014/main" id="{2344325E-8932-4E3A-B021-50972A4DC0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96608" y="2986882"/>
            <a:ext cx="2911077" cy="3881437"/>
          </a:xfrm>
          <a:prstGeom prst="rect">
            <a:avLst/>
          </a:prstGeom>
        </p:spPr>
      </p:pic>
      <p:pic>
        <p:nvPicPr>
          <p:cNvPr id="1026" name="Picture 2" descr="Немає опису.">
            <a:extLst>
              <a:ext uri="{FF2B5EF4-FFF2-40B4-BE49-F238E27FC236}">
                <a16:creationId xmlns:a16="http://schemas.microsoft.com/office/drawing/2014/main" id="{D68538CC-F5AD-4A6E-9C99-8534C385F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024" y="189249"/>
            <a:ext cx="4290646" cy="3217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Немає опису.">
            <a:extLst>
              <a:ext uri="{FF2B5EF4-FFF2-40B4-BE49-F238E27FC236}">
                <a16:creationId xmlns:a16="http://schemas.microsoft.com/office/drawing/2014/main" id="{50873156-27CC-4388-9510-0F98D3070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666" y="3219848"/>
            <a:ext cx="4554008" cy="34155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Відкрити світлину">
            <a:extLst>
              <a:ext uri="{FF2B5EF4-FFF2-40B4-BE49-F238E27FC236}">
                <a16:creationId xmlns:a16="http://schemas.microsoft.com/office/drawing/2014/main" id="{1440B35E-3CB5-4BA1-8E09-B24BAB240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68" y="3904887"/>
            <a:ext cx="3640622" cy="2730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489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680C7B-481B-4A51-83FC-8FA42860407A}"/>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68ECD97-4EA7-4686-949C-EE66E79743EC}"/>
              </a:ext>
            </a:extLst>
          </p:cNvPr>
          <p:cNvSpPr>
            <a:spLocks noGrp="1"/>
          </p:cNvSpPr>
          <p:nvPr>
            <p:ph idx="1"/>
          </p:nvPr>
        </p:nvSpPr>
        <p:spPr>
          <a:xfrm>
            <a:off x="0" y="158263"/>
            <a:ext cx="8596668" cy="5140215"/>
          </a:xfrm>
        </p:spPr>
        <p:txBody>
          <a:bodyPr/>
          <a:lstStyle/>
          <a:p>
            <a:pPr marL="0" lvl="0" indent="0" eaLnBrk="0" fontAlgn="base" hangingPunct="0">
              <a:spcBef>
                <a:spcPct val="20000"/>
              </a:spcBef>
              <a:spcAft>
                <a:spcPct val="0"/>
              </a:spcAft>
              <a:buNone/>
            </a:pPr>
            <a:r>
              <a:rPr lang="ru-RU" sz="3600" b="1" kern="0" dirty="0" err="1">
                <a:solidFill>
                  <a:srgbClr val="FF0000"/>
                </a:solidFill>
                <a:latin typeface="Times New Roman" pitchFamily="18" charset="0"/>
                <a:cs typeface="Times New Roman" pitchFamily="18" charset="0"/>
              </a:rPr>
              <a:t>Постійна</a:t>
            </a:r>
            <a:r>
              <a:rPr lang="ru-RU" sz="3600" b="1" kern="0" dirty="0">
                <a:solidFill>
                  <a:srgbClr val="FF0000"/>
                </a:solidFill>
                <a:latin typeface="Times New Roman" pitchFamily="18" charset="0"/>
                <a:cs typeface="Times New Roman" pitchFamily="18" charset="0"/>
              </a:rPr>
              <a:t> </a:t>
            </a:r>
            <a:r>
              <a:rPr lang="ru-RU" sz="3600" b="1" kern="0" dirty="0" err="1">
                <a:solidFill>
                  <a:srgbClr val="FF0000"/>
                </a:solidFill>
                <a:latin typeface="Times New Roman" pitchFamily="18" charset="0"/>
                <a:cs typeface="Times New Roman" pitchFamily="18" charset="0"/>
              </a:rPr>
              <a:t>взаємодія</a:t>
            </a:r>
            <a:r>
              <a:rPr lang="ru-RU" sz="3600" b="1" kern="0" dirty="0">
                <a:solidFill>
                  <a:srgbClr val="FF0000"/>
                </a:solidFill>
                <a:latin typeface="Times New Roman" pitchFamily="18" charset="0"/>
                <a:cs typeface="Times New Roman" pitchFamily="18" charset="0"/>
              </a:rPr>
              <a:t> та </a:t>
            </a:r>
            <a:r>
              <a:rPr lang="ru-RU" sz="3600" b="1" kern="0" dirty="0" err="1">
                <a:solidFill>
                  <a:srgbClr val="FF0000"/>
                </a:solidFill>
                <a:latin typeface="Times New Roman" pitchFamily="18" charset="0"/>
                <a:cs typeface="Times New Roman" pitchFamily="18" charset="0"/>
              </a:rPr>
              <a:t>співпраця</a:t>
            </a:r>
            <a:r>
              <a:rPr lang="ru-RU" sz="3600" b="1" kern="0" dirty="0">
                <a:solidFill>
                  <a:srgbClr val="FF0000"/>
                </a:solidFill>
                <a:latin typeface="Times New Roman" pitchFamily="18" charset="0"/>
                <a:cs typeface="Times New Roman" pitchFamily="18" charset="0"/>
              </a:rPr>
              <a:t> з родинами  </a:t>
            </a:r>
            <a:r>
              <a:rPr lang="ru-RU" sz="3600" b="1" kern="0" dirty="0" err="1">
                <a:solidFill>
                  <a:srgbClr val="FF0000"/>
                </a:solidFill>
                <a:latin typeface="Times New Roman" pitchFamily="18" charset="0"/>
                <a:cs typeface="Times New Roman" pitchFamily="18" charset="0"/>
              </a:rPr>
              <a:t>виражена</a:t>
            </a:r>
            <a:r>
              <a:rPr lang="ru-RU" sz="3600" b="1" kern="0" dirty="0">
                <a:solidFill>
                  <a:srgbClr val="FF0000"/>
                </a:solidFill>
                <a:latin typeface="Times New Roman" pitchFamily="18" charset="0"/>
                <a:cs typeface="Times New Roman" pitchFamily="18" charset="0"/>
              </a:rPr>
              <a:t> у  </a:t>
            </a:r>
            <a:r>
              <a:rPr lang="ru-RU" sz="3600" b="1" kern="0" dirty="0" err="1">
                <a:solidFill>
                  <a:srgbClr val="FF0000"/>
                </a:solidFill>
                <a:latin typeface="Times New Roman" pitchFamily="18" charset="0"/>
                <a:cs typeface="Times New Roman" pitchFamily="18" charset="0"/>
              </a:rPr>
              <a:t>формулі</a:t>
            </a:r>
            <a:r>
              <a:rPr lang="ru-RU" sz="3600" b="1" kern="0" dirty="0">
                <a:solidFill>
                  <a:srgbClr val="FF0000"/>
                </a:solidFill>
                <a:latin typeface="Times New Roman" pitchFamily="18" charset="0"/>
                <a:cs typeface="Times New Roman" pitchFamily="18" charset="0"/>
              </a:rPr>
              <a:t>: </a:t>
            </a:r>
          </a:p>
          <a:p>
            <a:pPr lvl="0" eaLnBrk="0" fontAlgn="base" hangingPunct="0">
              <a:spcBef>
                <a:spcPct val="20000"/>
              </a:spcBef>
              <a:spcAft>
                <a:spcPct val="0"/>
              </a:spcAft>
            </a:pPr>
            <a:endParaRPr lang="ru-RU" sz="3600" b="1" kern="0" dirty="0">
              <a:solidFill>
                <a:srgbClr val="FF0000"/>
              </a:solidFill>
              <a:latin typeface="Times New Roman" pitchFamily="18" charset="0"/>
              <a:cs typeface="Times New Roman" pitchFamily="18" charset="0"/>
            </a:endParaRPr>
          </a:p>
          <a:p>
            <a:pPr marL="0" lvl="0" indent="0" eaLnBrk="0" fontAlgn="base" hangingPunct="0">
              <a:spcBef>
                <a:spcPct val="20000"/>
              </a:spcBef>
              <a:spcAft>
                <a:spcPct val="0"/>
              </a:spcAft>
              <a:buNone/>
            </a:pPr>
            <a:r>
              <a:rPr lang="uk-UA" sz="3600" b="1" kern="0" dirty="0">
                <a:solidFill>
                  <a:srgbClr val="FF0000"/>
                </a:solidFill>
                <a:latin typeface="Times New Roman" pitchFamily="18" charset="0"/>
                <a:cs typeface="Times New Roman" pitchFamily="18" charset="0"/>
              </a:rPr>
              <a:t>«ДІТИ + БАТЬКИ + ЗДО = РАДІСТЬ , ЗДОРОВ</a:t>
            </a:r>
            <a:r>
              <a:rPr lang="en-US" sz="3600" b="1" kern="0" dirty="0">
                <a:solidFill>
                  <a:srgbClr val="FF0000"/>
                </a:solidFill>
                <a:latin typeface="Times New Roman" pitchFamily="18" charset="0"/>
                <a:cs typeface="Times New Roman" pitchFamily="18" charset="0"/>
              </a:rPr>
              <a:t>’</a:t>
            </a:r>
            <a:r>
              <a:rPr lang="uk-UA" sz="3600" b="1" kern="0" dirty="0">
                <a:solidFill>
                  <a:srgbClr val="FF0000"/>
                </a:solidFill>
                <a:latin typeface="Times New Roman" pitchFamily="18" charset="0"/>
                <a:cs typeface="Times New Roman" pitchFamily="18" charset="0"/>
              </a:rPr>
              <a:t>Я , КОМФОРТ !»</a:t>
            </a:r>
          </a:p>
          <a:p>
            <a:endParaRPr lang="ru-RU" dirty="0"/>
          </a:p>
        </p:txBody>
      </p:sp>
      <p:pic>
        <p:nvPicPr>
          <p:cNvPr id="4" name="Picture 2">
            <a:extLst>
              <a:ext uri="{FF2B5EF4-FFF2-40B4-BE49-F238E27FC236}">
                <a16:creationId xmlns:a16="http://schemas.microsoft.com/office/drawing/2014/main" id="{03AF7C7F-9F5F-4054-970A-B840B571E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4737" y="3288396"/>
            <a:ext cx="288527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Немає опису.">
            <a:extLst>
              <a:ext uri="{FF2B5EF4-FFF2-40B4-BE49-F238E27FC236}">
                <a16:creationId xmlns:a16="http://schemas.microsoft.com/office/drawing/2014/main" id="{ACE4B72F-C4AA-4319-87FF-69D1F298A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985" y="441230"/>
            <a:ext cx="4220478" cy="24746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Немає опису.">
            <a:extLst>
              <a:ext uri="{FF2B5EF4-FFF2-40B4-BE49-F238E27FC236}">
                <a16:creationId xmlns:a16="http://schemas.microsoft.com/office/drawing/2014/main" id="{543B5714-0980-4769-AE30-3BC4A4A7E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34" y="3551270"/>
            <a:ext cx="3902765" cy="21985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Немає опису.">
            <a:extLst>
              <a:ext uri="{FF2B5EF4-FFF2-40B4-BE49-F238E27FC236}">
                <a16:creationId xmlns:a16="http://schemas.microsoft.com/office/drawing/2014/main" id="{CC12D7CB-6B58-4CD5-9E9E-00B2FC0859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732" y="3869369"/>
            <a:ext cx="4929554" cy="280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710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413C7A-67E4-4B4B-B70E-40F1C9974962}"/>
              </a:ext>
            </a:extLst>
          </p:cNvPr>
          <p:cNvSpPr>
            <a:spLocks noGrp="1"/>
          </p:cNvSpPr>
          <p:nvPr>
            <p:ph type="title"/>
          </p:nvPr>
        </p:nvSpPr>
        <p:spPr>
          <a:xfrm>
            <a:off x="2013765" y="485348"/>
            <a:ext cx="8596668" cy="1550989"/>
          </a:xfrm>
        </p:spPr>
        <p:txBody>
          <a:bodyPr>
            <a:normAutofit fontScale="90000"/>
          </a:bodyPr>
          <a:lstStyle/>
          <a:p>
            <a:r>
              <a:rPr lang="uk-UA" b="1" dirty="0">
                <a:solidFill>
                  <a:srgbClr val="FF0000"/>
                </a:solidFill>
              </a:rPr>
              <a:t>              Мережа охоплення дітей </a:t>
            </a:r>
            <a:br>
              <a:rPr lang="uk-UA" b="1" dirty="0">
                <a:solidFill>
                  <a:srgbClr val="FF0000"/>
                </a:solidFill>
              </a:rPr>
            </a:br>
            <a:r>
              <a:rPr lang="uk-UA" b="1" dirty="0">
                <a:solidFill>
                  <a:srgbClr val="FF0000"/>
                </a:solidFill>
              </a:rPr>
              <a:t>                    дошкільного віку</a:t>
            </a:r>
            <a:br>
              <a:rPr lang="uk-UA" b="1" dirty="0">
                <a:solidFill>
                  <a:srgbClr val="FF0000"/>
                </a:solidFill>
              </a:rPr>
            </a:br>
            <a:r>
              <a:rPr lang="uk-UA" b="1" dirty="0">
                <a:solidFill>
                  <a:srgbClr val="FF0000"/>
                </a:solidFill>
              </a:rPr>
              <a:t>                     на 2026</a:t>
            </a:r>
            <a:r>
              <a:rPr lang="ru-RU" b="1" dirty="0">
                <a:solidFill>
                  <a:srgbClr val="FF0000"/>
                </a:solidFill>
              </a:rPr>
              <a:t>-2029р</a:t>
            </a:r>
            <a:r>
              <a:rPr lang="ru-RU" sz="4400" b="1" dirty="0">
                <a:solidFill>
                  <a:srgbClr val="FF0000"/>
                </a:solidFill>
              </a:rPr>
              <a:t>.р.</a:t>
            </a:r>
            <a:br>
              <a:rPr lang="ru-RU" sz="4400" b="1" dirty="0">
                <a:solidFill>
                  <a:srgbClr val="FF0000"/>
                </a:solidFill>
              </a:rPr>
            </a:br>
            <a:endParaRPr lang="ru-RU" dirty="0"/>
          </a:p>
        </p:txBody>
      </p:sp>
      <p:sp>
        <p:nvSpPr>
          <p:cNvPr id="3" name="Объект 2">
            <a:extLst>
              <a:ext uri="{FF2B5EF4-FFF2-40B4-BE49-F238E27FC236}">
                <a16:creationId xmlns:a16="http://schemas.microsoft.com/office/drawing/2014/main" id="{242DF1D2-7B6D-4D14-A6E9-EA68649DEA90}"/>
              </a:ext>
            </a:extLst>
          </p:cNvPr>
          <p:cNvSpPr>
            <a:spLocks noGrp="1"/>
          </p:cNvSpPr>
          <p:nvPr>
            <p:ph idx="1"/>
          </p:nvPr>
        </p:nvSpPr>
        <p:spPr/>
        <p:txBody>
          <a:bodyPr/>
          <a:lstStyle/>
          <a:p>
            <a:endParaRPr lang="uk-UA" dirty="0"/>
          </a:p>
          <a:p>
            <a:endParaRPr lang="uk-UA" dirty="0"/>
          </a:p>
          <a:p>
            <a:pPr marL="0" indent="0">
              <a:buNone/>
            </a:pPr>
            <a:endParaRPr lang="ru-RU" dirty="0"/>
          </a:p>
        </p:txBody>
      </p:sp>
      <p:sp>
        <p:nvSpPr>
          <p:cNvPr id="4" name="Прямоугольник 3">
            <a:extLst>
              <a:ext uri="{FF2B5EF4-FFF2-40B4-BE49-F238E27FC236}">
                <a16:creationId xmlns:a16="http://schemas.microsoft.com/office/drawing/2014/main" id="{780841ED-AF65-4CDB-9FE3-553A6B012EAE}"/>
              </a:ext>
            </a:extLst>
          </p:cNvPr>
          <p:cNvSpPr/>
          <p:nvPr/>
        </p:nvSpPr>
        <p:spPr>
          <a:xfrm>
            <a:off x="1690333" y="2409092"/>
            <a:ext cx="8596667" cy="3539430"/>
          </a:xfrm>
          <a:prstGeom prst="rect">
            <a:avLst/>
          </a:prstGeom>
        </p:spPr>
        <p:txBody>
          <a:bodyPr wrap="square">
            <a:spAutoFit/>
          </a:bodyPr>
          <a:lstStyle/>
          <a:p>
            <a:pPr algn="ctr"/>
            <a:endParaRPr lang="uk-UA" sz="3200" dirty="0"/>
          </a:p>
          <a:p>
            <a:pPr algn="ctr"/>
            <a:r>
              <a:rPr lang="uk-UA" sz="3200" dirty="0"/>
              <a:t>2026-2027н.р. – 10 дітей</a:t>
            </a:r>
          </a:p>
          <a:p>
            <a:pPr algn="ctr"/>
            <a:endParaRPr lang="uk-UA" sz="3200" dirty="0"/>
          </a:p>
          <a:p>
            <a:pPr algn="ctr"/>
            <a:r>
              <a:rPr lang="uk-UA" sz="3200" dirty="0"/>
              <a:t>2027-2028н.р.-  7 дітей</a:t>
            </a:r>
          </a:p>
          <a:p>
            <a:pPr algn="ctr"/>
            <a:endParaRPr lang="uk-UA" sz="3200" dirty="0"/>
          </a:p>
          <a:p>
            <a:pPr algn="ctr"/>
            <a:r>
              <a:rPr lang="uk-UA" sz="3200" dirty="0"/>
              <a:t>2028-2029н.р. -  5 дітей</a:t>
            </a:r>
          </a:p>
          <a:p>
            <a:pPr algn="ctr"/>
            <a:endParaRPr lang="uk-UA" sz="3200" dirty="0"/>
          </a:p>
        </p:txBody>
      </p:sp>
    </p:spTree>
    <p:extLst>
      <p:ext uri="{BB962C8B-B14F-4D97-AF65-F5344CB8AC3E}">
        <p14:creationId xmlns:p14="http://schemas.microsoft.com/office/powerpoint/2010/main" val="3589972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0DF72F-B88F-4130-8346-1BBF2B82BE57}"/>
              </a:ext>
            </a:extLst>
          </p:cNvPr>
          <p:cNvSpPr>
            <a:spLocks noGrp="1"/>
          </p:cNvSpPr>
          <p:nvPr>
            <p:ph type="title"/>
          </p:nvPr>
        </p:nvSpPr>
        <p:spPr>
          <a:xfrm>
            <a:off x="677334" y="609600"/>
            <a:ext cx="11514666" cy="1320800"/>
          </a:xfrm>
        </p:spPr>
        <p:txBody>
          <a:bodyPr>
            <a:normAutofit fontScale="90000"/>
          </a:bodyPr>
          <a:lstStyle/>
          <a:p>
            <a:r>
              <a:rPr lang="uk-UA" dirty="0">
                <a:solidFill>
                  <a:srgbClr val="002060"/>
                </a:solidFill>
              </a:rPr>
              <a:t>Для закладу обладнане найпростіше укриття у приміщенні </a:t>
            </a:r>
            <a:r>
              <a:rPr lang="uk-UA" dirty="0" err="1">
                <a:solidFill>
                  <a:srgbClr val="002060"/>
                </a:solidFill>
              </a:rPr>
              <a:t>Качанівської</a:t>
            </a:r>
            <a:r>
              <a:rPr lang="uk-UA" dirty="0">
                <a:solidFill>
                  <a:srgbClr val="002060"/>
                </a:solidFill>
              </a:rPr>
              <a:t> гімназії.  В укритті проведено ремонт </a:t>
            </a:r>
            <a:r>
              <a:rPr lang="uk-UA" dirty="0" err="1">
                <a:solidFill>
                  <a:srgbClr val="002060"/>
                </a:solidFill>
              </a:rPr>
              <a:t>вентиляці</a:t>
            </a:r>
            <a:r>
              <a:rPr lang="uk-UA" dirty="0">
                <a:solidFill>
                  <a:srgbClr val="002060"/>
                </a:solidFill>
              </a:rPr>
              <a:t> приміщення</a:t>
            </a:r>
            <a:endParaRPr lang="ru-RU" dirty="0"/>
          </a:p>
        </p:txBody>
      </p:sp>
      <p:sp>
        <p:nvSpPr>
          <p:cNvPr id="3" name="Объект 2">
            <a:extLst>
              <a:ext uri="{FF2B5EF4-FFF2-40B4-BE49-F238E27FC236}">
                <a16:creationId xmlns:a16="http://schemas.microsoft.com/office/drawing/2014/main" id="{EABFB2F7-9DBC-4FDA-BBB2-DA98063C8742}"/>
              </a:ext>
            </a:extLst>
          </p:cNvPr>
          <p:cNvSpPr>
            <a:spLocks noGrp="1"/>
          </p:cNvSpPr>
          <p:nvPr>
            <p:ph idx="1"/>
          </p:nvPr>
        </p:nvSpPr>
        <p:spPr/>
        <p:txBody>
          <a:bodyPr/>
          <a:lstStyle/>
          <a:p>
            <a:endParaRPr lang="ru-RU"/>
          </a:p>
        </p:txBody>
      </p:sp>
      <p:pic>
        <p:nvPicPr>
          <p:cNvPr id="4" name="Picture 2" descr="C:\Users\User2\Desktop\презентація до сесії\329764600_1691359041314286_3722733126687721221_n.jpg">
            <a:extLst>
              <a:ext uri="{FF2B5EF4-FFF2-40B4-BE49-F238E27FC236}">
                <a16:creationId xmlns:a16="http://schemas.microsoft.com/office/drawing/2014/main" id="{B1D2A774-E05A-4222-B2D7-2BAE2036D0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102" y="2361033"/>
            <a:ext cx="375984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User2\Desktop\презентація до сесії\329388654_1530214757462990_4305817907352838106_n.jpg">
            <a:extLst>
              <a:ext uri="{FF2B5EF4-FFF2-40B4-BE49-F238E27FC236}">
                <a16:creationId xmlns:a16="http://schemas.microsoft.com/office/drawing/2014/main" id="{0BFA4BB8-C5D5-40D9-8D9B-AD4E0BE86A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4554" y="1856908"/>
            <a:ext cx="3740112" cy="2244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User2\Desktop\презентація до сесії\329212298_127178413408149_578317715232024867_n.jpg">
            <a:extLst>
              <a:ext uri="{FF2B5EF4-FFF2-40B4-BE49-F238E27FC236}">
                <a16:creationId xmlns:a16="http://schemas.microsoft.com/office/drawing/2014/main" id="{CB522421-68D9-4F5B-975C-9709C7A5A6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7998" y="3954098"/>
            <a:ext cx="4772148" cy="25178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2\Desktop\презентація до сесії\334453669_537659198232578_1926767286249930120_n.jpg">
            <a:extLst>
              <a:ext uri="{FF2B5EF4-FFF2-40B4-BE49-F238E27FC236}">
                <a16:creationId xmlns:a16="http://schemas.microsoft.com/office/drawing/2014/main" id="{27E5CB5A-36BF-4327-B0C6-2856410BB1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7534" y="2122242"/>
            <a:ext cx="1759686" cy="1563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User2\Desktop\презентація до сесії\333824786_116531891245557_8693987165296647645_n.jpg">
            <a:extLst>
              <a:ext uri="{FF2B5EF4-FFF2-40B4-BE49-F238E27FC236}">
                <a16:creationId xmlns:a16="http://schemas.microsoft.com/office/drawing/2014/main" id="{18BEF8C1-69D7-482D-955D-03D61711D2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8344" y="4100975"/>
            <a:ext cx="2821496" cy="271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677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90986B-0DC0-47EC-A5BB-7E03CEE8C7DB}"/>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E1D595B8-3C9A-4BC5-AA46-B9527F3531CC}"/>
              </a:ext>
            </a:extLst>
          </p:cNvPr>
          <p:cNvSpPr>
            <a:spLocks noGrp="1"/>
          </p:cNvSpPr>
          <p:nvPr>
            <p:ph idx="1"/>
          </p:nvPr>
        </p:nvSpPr>
        <p:spPr>
          <a:xfrm>
            <a:off x="677334" y="3048000"/>
            <a:ext cx="8596668" cy="3472070"/>
          </a:xfrm>
        </p:spPr>
        <p:txBody>
          <a:bodyPr>
            <a:normAutofit fontScale="25000" lnSpcReduction="20000"/>
          </a:bodyPr>
          <a:lstStyle/>
          <a:p>
            <a:pPr marL="0" indent="0">
              <a:buNone/>
            </a:pPr>
            <a:endParaRPr lang="uk-UA" dirty="0"/>
          </a:p>
          <a:p>
            <a:pPr marL="0" indent="0">
              <a:buNone/>
            </a:pPr>
            <a:endParaRPr lang="uk-UA" dirty="0"/>
          </a:p>
          <a:p>
            <a:pPr marL="0" indent="0">
              <a:buNone/>
            </a:pPr>
            <a:endParaRPr lang="uk-UA" dirty="0"/>
          </a:p>
          <a:p>
            <a:pPr marL="0" indent="0">
              <a:buNone/>
            </a:pPr>
            <a:endParaRPr lang="uk-UA" dirty="0"/>
          </a:p>
          <a:p>
            <a:pPr marL="0" indent="0">
              <a:buNone/>
            </a:pPr>
            <a:endParaRPr lang="uk-UA" dirty="0"/>
          </a:p>
          <a:p>
            <a:pPr marL="0" indent="0">
              <a:buNone/>
            </a:pPr>
            <a:r>
              <a:rPr lang="uk-UA" sz="24000" dirty="0"/>
              <a:t> </a:t>
            </a:r>
            <a:r>
              <a:rPr lang="ru-RU" sz="24000" dirty="0"/>
              <a:t>   </a:t>
            </a:r>
            <a:r>
              <a:rPr lang="uk-UA" sz="24000" b="1" i="1" dirty="0">
                <a:ln>
                  <a:solidFill>
                    <a:schemeClr val="tx1">
                      <a:lumMod val="75000"/>
                    </a:schemeClr>
                  </a:solidFill>
                </a:ln>
                <a:solidFill>
                  <a:srgbClr val="FF0000"/>
                </a:solidFill>
              </a:rPr>
              <a:t>ДЯКУЮ </a:t>
            </a:r>
            <a:endParaRPr lang="uk-UA" sz="24000" b="1" i="1" dirty="0">
              <a:solidFill>
                <a:srgbClr val="FF0000"/>
              </a:solidFill>
            </a:endParaRPr>
          </a:p>
          <a:p>
            <a:pPr marL="0" indent="0">
              <a:buNone/>
            </a:pPr>
            <a:endParaRPr lang="uk-UA" sz="24000" b="1" dirty="0">
              <a:solidFill>
                <a:srgbClr val="FF0000"/>
              </a:solidFill>
            </a:endParaRPr>
          </a:p>
          <a:p>
            <a:pPr marL="0" indent="0">
              <a:buNone/>
            </a:pPr>
            <a:r>
              <a:rPr lang="uk-UA" sz="24000" b="1" i="1" dirty="0">
                <a:solidFill>
                  <a:srgbClr val="FF0000"/>
                </a:solidFill>
                <a:effectLst>
                  <a:outerShdw blurRad="38100" dist="38100" dir="2700000" algn="tl">
                    <a:srgbClr val="000000">
                      <a:alpha val="43137"/>
                    </a:srgbClr>
                  </a:outerShdw>
                </a:effectLst>
              </a:rPr>
              <a:t>            ЗА     УВАГУ.</a:t>
            </a:r>
            <a:br>
              <a:rPr lang="ru-RU" sz="24000" b="1" i="1" dirty="0">
                <a:solidFill>
                  <a:srgbClr val="FF0000"/>
                </a:solidFill>
                <a:effectLst>
                  <a:outerShdw blurRad="38100" dist="38100" dir="2700000" algn="tl">
                    <a:srgbClr val="000000">
                      <a:alpha val="43137"/>
                    </a:srgbClr>
                  </a:outerShdw>
                </a:effectLst>
              </a:rPr>
            </a:br>
            <a:endParaRPr lang="uk-UA" sz="24000" b="1" i="1" dirty="0">
              <a:solidFill>
                <a:srgbClr val="FF0000"/>
              </a:solidFill>
              <a:effectLst>
                <a:outerShdw blurRad="38100" dist="38100" dir="2700000" algn="tl">
                  <a:srgbClr val="000000">
                    <a:alpha val="43137"/>
                  </a:srgbClr>
                </a:outerShdw>
              </a:effectLst>
            </a:endParaRPr>
          </a:p>
          <a:p>
            <a:pPr marL="0" indent="0">
              <a:buNone/>
            </a:pPr>
            <a:endParaRPr lang="ru-RU" dirty="0"/>
          </a:p>
        </p:txBody>
      </p:sp>
      <p:pic>
        <p:nvPicPr>
          <p:cNvPr id="4" name="Объект 3" descr="flowers-wallpapers-1680x1050-00028.jpg">
            <a:extLst>
              <a:ext uri="{FF2B5EF4-FFF2-40B4-BE49-F238E27FC236}">
                <a16:creationId xmlns:a16="http://schemas.microsoft.com/office/drawing/2014/main" id="{427F092F-0B70-455F-ABA2-0AE577F04CFD}"/>
              </a:ext>
            </a:extLst>
          </p:cNvPr>
          <p:cNvPicPr>
            <a:picLocks noChangeAspect="1"/>
          </p:cNvPicPr>
          <p:nvPr/>
        </p:nvPicPr>
        <p:blipFill>
          <a:blip r:embed="rId2"/>
          <a:stretch>
            <a:fillRect/>
          </a:stretch>
        </p:blipFill>
        <p:spPr>
          <a:xfrm>
            <a:off x="2703071" y="204787"/>
            <a:ext cx="5521960" cy="3451225"/>
          </a:xfrm>
          <a:prstGeom prst="rect">
            <a:avLst/>
          </a:prstGeom>
        </p:spPr>
      </p:pic>
    </p:spTree>
    <p:extLst>
      <p:ext uri="{BB962C8B-B14F-4D97-AF65-F5344CB8AC3E}">
        <p14:creationId xmlns:p14="http://schemas.microsoft.com/office/powerpoint/2010/main" val="60460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BE320F0-577B-4827-B60B-CCD1D1F5E22A}"/>
              </a:ext>
            </a:extLst>
          </p:cNvPr>
          <p:cNvSpPr>
            <a:spLocks noGrp="1"/>
          </p:cNvSpPr>
          <p:nvPr>
            <p:ph type="ctrTitle"/>
          </p:nvPr>
        </p:nvSpPr>
        <p:spPr>
          <a:xfrm>
            <a:off x="842211" y="601579"/>
            <a:ext cx="10804357" cy="4546153"/>
          </a:xfrm>
        </p:spPr>
        <p:txBody>
          <a:bodyPr/>
          <a:lstStyle/>
          <a:p>
            <a:r>
              <a:rPr lang="uk-UA" b="1" kern="0" dirty="0">
                <a:solidFill>
                  <a:srgbClr val="FF0000"/>
                </a:solidFill>
                <a:latin typeface="Times New Roman" pitchFamily="18" charset="0"/>
                <a:cs typeface="Times New Roman" pitchFamily="18" charset="0"/>
              </a:rPr>
              <a:t>«ДИТИНСТВО –ЦЕ РАНОК ЛЮДСЬКОГО ЖИТТЯ , </a:t>
            </a:r>
            <a:br>
              <a:rPr lang="uk-UA" b="1" kern="0" dirty="0">
                <a:solidFill>
                  <a:srgbClr val="FF0000"/>
                </a:solidFill>
                <a:latin typeface="Times New Roman" pitchFamily="18" charset="0"/>
                <a:cs typeface="Times New Roman" pitchFamily="18" charset="0"/>
              </a:rPr>
            </a:br>
            <a:r>
              <a:rPr lang="uk-UA" b="1" kern="0" dirty="0">
                <a:solidFill>
                  <a:srgbClr val="FF0000"/>
                </a:solidFill>
                <a:latin typeface="Times New Roman" pitchFamily="18" charset="0"/>
                <a:cs typeface="Times New Roman" pitchFamily="18" charset="0"/>
              </a:rPr>
              <a:t>А РАНОК    МАЄ    БУТИ ЩАСЛИВИЙ»</a:t>
            </a:r>
            <a:endParaRPr lang="ru-RU" dirty="0"/>
          </a:p>
        </p:txBody>
      </p:sp>
      <p:sp>
        <p:nvSpPr>
          <p:cNvPr id="5" name="Подзаголовок 4">
            <a:extLst>
              <a:ext uri="{FF2B5EF4-FFF2-40B4-BE49-F238E27FC236}">
                <a16:creationId xmlns:a16="http://schemas.microsoft.com/office/drawing/2014/main" id="{490AC1F9-F4C2-4436-9CE8-02D372E5D3C1}"/>
              </a:ext>
            </a:extLst>
          </p:cNvPr>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75014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BDE49C-B1D9-44B7-8819-6BAA0F5733BA}"/>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B8E76BA2-FB8E-4106-B17A-771D517A4AED}"/>
              </a:ext>
            </a:extLst>
          </p:cNvPr>
          <p:cNvSpPr>
            <a:spLocks noGrp="1"/>
          </p:cNvSpPr>
          <p:nvPr>
            <p:ph idx="1"/>
          </p:nvPr>
        </p:nvSpPr>
        <p:spPr/>
        <p:txBody>
          <a:bodyPr>
            <a:normAutofit/>
          </a:bodyPr>
          <a:lstStyle/>
          <a:p>
            <a:r>
              <a:rPr lang="uk-UA" sz="2800" i="1" dirty="0">
                <a:solidFill>
                  <a:srgbClr val="0070C0"/>
                </a:solidFill>
                <a:latin typeface="Arial Black" pitchFamily="34" charset="0"/>
              </a:rPr>
              <a:t> </a:t>
            </a:r>
            <a:r>
              <a:rPr lang="uk-UA" sz="2800" i="1" dirty="0">
                <a:solidFill>
                  <a:srgbClr val="FF0000"/>
                </a:solidFill>
                <a:effectLst>
                  <a:glow rad="63500">
                    <a:srgbClr val="4BACC6">
                      <a:satMod val="175000"/>
                      <a:alpha val="40000"/>
                    </a:srgbClr>
                  </a:glow>
                </a:effectLst>
                <a:latin typeface="Arial Black" pitchFamily="34" charset="0"/>
              </a:rPr>
              <a:t>Забезпечити прозорість, відкритість і демократичність управління закладом дошкільної  освіти;  </a:t>
            </a:r>
          </a:p>
          <a:p>
            <a:r>
              <a:rPr lang="uk-UA" sz="2800" i="1" dirty="0">
                <a:solidFill>
                  <a:srgbClr val="FF0000"/>
                </a:solidFill>
                <a:effectLst>
                  <a:glow rad="63500">
                    <a:srgbClr val="9BBB59">
                      <a:satMod val="175000"/>
                      <a:alpha val="40000"/>
                    </a:srgbClr>
                  </a:glow>
                </a:effectLst>
                <a:latin typeface="Arial Black" pitchFamily="34" charset="0"/>
              </a:rPr>
              <a:t> Стимулювати вплив громадськості на прийняття та виконання керівником  закладу дошкільної освіти відповідних рішень у сфері управління навчальним закладом  </a:t>
            </a:r>
            <a:endParaRPr lang="ru-RU" sz="2800" i="1" dirty="0">
              <a:solidFill>
                <a:srgbClr val="FF0000"/>
              </a:solidFill>
              <a:effectLst>
                <a:glow rad="63500">
                  <a:srgbClr val="9BBB59">
                    <a:satMod val="175000"/>
                    <a:alpha val="40000"/>
                  </a:srgbClr>
                </a:glow>
              </a:effectLst>
              <a:latin typeface="Arial Black" pitchFamily="34" charset="0"/>
            </a:endParaRPr>
          </a:p>
          <a:p>
            <a:endParaRPr lang="ru-RU" sz="2800" dirty="0"/>
          </a:p>
        </p:txBody>
      </p:sp>
      <p:pic>
        <p:nvPicPr>
          <p:cNvPr id="4" name="Picture 2">
            <a:extLst>
              <a:ext uri="{FF2B5EF4-FFF2-40B4-BE49-F238E27FC236}">
                <a16:creationId xmlns:a16="http://schemas.microsoft.com/office/drawing/2014/main" id="{7AE3F0FA-B728-437A-AFAA-EE34BF7C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95" y="475325"/>
            <a:ext cx="68834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A4114F45-AFEB-411D-A07E-647F5A161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2" y="4913313"/>
            <a:ext cx="2389187"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158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E7A524-3191-45A1-8C2E-EAB8E96CF492}"/>
              </a:ext>
            </a:extLst>
          </p:cNvPr>
          <p:cNvSpPr>
            <a:spLocks noGrp="1"/>
          </p:cNvSpPr>
          <p:nvPr>
            <p:ph type="title"/>
          </p:nvPr>
        </p:nvSpPr>
        <p:spPr>
          <a:xfrm>
            <a:off x="7824085" y="2887156"/>
            <a:ext cx="4023358" cy="1274027"/>
          </a:xfrm>
        </p:spPr>
        <p:txBody>
          <a:bodyPr>
            <a:normAutofit/>
          </a:bodyPr>
          <a:lstStyle/>
          <a:p>
            <a:r>
              <a:rPr lang="uk-UA" sz="2400" dirty="0">
                <a:solidFill>
                  <a:srgbClr val="002060"/>
                </a:solidFill>
                <a:effectLst>
                  <a:outerShdw blurRad="38100" dist="38100" dir="2700000" algn="tl">
                    <a:srgbClr val="000000">
                      <a:alpha val="43137"/>
                    </a:srgbClr>
                  </a:outerShdw>
                </a:effectLst>
              </a:rPr>
              <a:t>          ПРОГАМА         «УКРАЇНСЬКЕ ДОШКІЛЛЯ»</a:t>
            </a:r>
            <a:endParaRPr lang="ru-RU" sz="2400" dirty="0">
              <a:solidFill>
                <a:srgbClr val="002060"/>
              </a:solidFill>
              <a:effectLst>
                <a:outerShdw blurRad="38100" dist="38100" dir="2700000" algn="tl">
                  <a:srgbClr val="000000">
                    <a:alpha val="43137"/>
                  </a:srgbClr>
                </a:outerShdw>
              </a:effectLst>
            </a:endParaRPr>
          </a:p>
        </p:txBody>
      </p:sp>
      <p:pic>
        <p:nvPicPr>
          <p:cNvPr id="6" name="Picture 2">
            <a:extLst>
              <a:ext uri="{FF2B5EF4-FFF2-40B4-BE49-F238E27FC236}">
                <a16:creationId xmlns:a16="http://schemas.microsoft.com/office/drawing/2014/main" id="{4F6E0C69-3DAC-4EEE-AFFD-8412740CB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685" y="194915"/>
            <a:ext cx="4724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6CB17BFA-87B2-4F14-9B97-F90E365CF4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15821" y="2453135"/>
            <a:ext cx="3365284" cy="293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8B0A00E4-2794-48C5-AFFA-32D8C09EE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927" y="980728"/>
            <a:ext cx="2859087"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a:extLst>
              <a:ext uri="{FF2B5EF4-FFF2-40B4-BE49-F238E27FC236}">
                <a16:creationId xmlns:a16="http://schemas.microsoft.com/office/drawing/2014/main" id="{D3B2510F-DD37-4031-ABE8-6C41A4067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785591"/>
            <a:ext cx="234791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a:extLst>
              <a:ext uri="{FF2B5EF4-FFF2-40B4-BE49-F238E27FC236}">
                <a16:creationId xmlns:a16="http://schemas.microsoft.com/office/drawing/2014/main" id="{F83D5324-2B48-41AC-8264-DA2377C5D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807" y="3032124"/>
            <a:ext cx="176212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a:extLst>
              <a:ext uri="{FF2B5EF4-FFF2-40B4-BE49-F238E27FC236}">
                <a16:creationId xmlns:a16="http://schemas.microsoft.com/office/drawing/2014/main" id="{CC6D3D5C-143D-43FD-8D86-5C5A49FD15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6442" y="1286670"/>
            <a:ext cx="30908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3">
            <a:extLst>
              <a:ext uri="{FF2B5EF4-FFF2-40B4-BE49-F238E27FC236}">
                <a16:creationId xmlns:a16="http://schemas.microsoft.com/office/drawing/2014/main" id="{636D8E9E-85EA-4D4F-8705-76BD0F2F1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337" y="4498181"/>
            <a:ext cx="297497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a:extLst>
              <a:ext uri="{FF2B5EF4-FFF2-40B4-BE49-F238E27FC236}">
                <a16:creationId xmlns:a16="http://schemas.microsoft.com/office/drawing/2014/main" id="{6EF2085D-DA9F-41E8-A3D5-19260C18E1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9392" y="4587052"/>
            <a:ext cx="234791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a:extLst>
              <a:ext uri="{FF2B5EF4-FFF2-40B4-BE49-F238E27FC236}">
                <a16:creationId xmlns:a16="http://schemas.microsoft.com/office/drawing/2014/main" id="{2D381B48-FF4F-4572-8024-444F31A49D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435" y="6019352"/>
            <a:ext cx="69199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11">
            <p14:nvContentPartPr>
              <p14:cNvPr id="20" name="Рукописный ввод 19">
                <a:extLst>
                  <a:ext uri="{FF2B5EF4-FFF2-40B4-BE49-F238E27FC236}">
                    <a16:creationId xmlns:a16="http://schemas.microsoft.com/office/drawing/2014/main" id="{5E8604A5-212D-4656-95AB-F74F67A33C14}"/>
                  </a:ext>
                </a:extLst>
              </p14:cNvPr>
              <p14:cNvContentPartPr/>
              <p14:nvPr/>
            </p14:nvContentPartPr>
            <p14:xfrm>
              <a:off x="8758876" y="3416855"/>
              <a:ext cx="24480" cy="360"/>
            </p14:xfrm>
          </p:contentPart>
        </mc:Choice>
        <mc:Fallback xmlns="">
          <p:pic>
            <p:nvPicPr>
              <p:cNvPr id="20" name="Рукописный ввод 19">
                <a:extLst>
                  <a:ext uri="{FF2B5EF4-FFF2-40B4-BE49-F238E27FC236}">
                    <a16:creationId xmlns:a16="http://schemas.microsoft.com/office/drawing/2014/main" id="{5E8604A5-212D-4656-95AB-F74F67A33C14}"/>
                  </a:ext>
                </a:extLst>
              </p:cNvPr>
              <p:cNvPicPr/>
              <p:nvPr/>
            </p:nvPicPr>
            <p:blipFill>
              <a:blip r:embed="rId12"/>
              <a:stretch>
                <a:fillRect/>
              </a:stretch>
            </p:blipFill>
            <p:spPr>
              <a:xfrm>
                <a:off x="8749876" y="3407855"/>
                <a:ext cx="42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Рукописный ввод 20">
                <a:extLst>
                  <a:ext uri="{FF2B5EF4-FFF2-40B4-BE49-F238E27FC236}">
                    <a16:creationId xmlns:a16="http://schemas.microsoft.com/office/drawing/2014/main" id="{54A4FBD2-2082-4929-AF33-1095910D221C}"/>
                  </a:ext>
                </a:extLst>
              </p14:cNvPr>
              <p14:cNvContentPartPr/>
              <p14:nvPr/>
            </p14:nvContentPartPr>
            <p14:xfrm>
              <a:off x="8831236" y="3585335"/>
              <a:ext cx="360" cy="360"/>
            </p14:xfrm>
          </p:contentPart>
        </mc:Choice>
        <mc:Fallback xmlns="">
          <p:pic>
            <p:nvPicPr>
              <p:cNvPr id="21" name="Рукописный ввод 20">
                <a:extLst>
                  <a:ext uri="{FF2B5EF4-FFF2-40B4-BE49-F238E27FC236}">
                    <a16:creationId xmlns:a16="http://schemas.microsoft.com/office/drawing/2014/main" id="{54A4FBD2-2082-4929-AF33-1095910D221C}"/>
                  </a:ext>
                </a:extLst>
              </p:cNvPr>
              <p:cNvPicPr/>
              <p:nvPr/>
            </p:nvPicPr>
            <p:blipFill>
              <a:blip r:embed="rId14"/>
              <a:stretch>
                <a:fillRect/>
              </a:stretch>
            </p:blipFill>
            <p:spPr>
              <a:xfrm>
                <a:off x="8799916" y="3522335"/>
                <a:ext cx="63000" cy="126000"/>
              </a:xfrm>
              <a:prstGeom prst="rect">
                <a:avLst/>
              </a:prstGeom>
            </p:spPr>
          </p:pic>
        </mc:Fallback>
      </mc:AlternateContent>
    </p:spTree>
    <p:extLst>
      <p:ext uri="{BB962C8B-B14F-4D97-AF65-F5344CB8AC3E}">
        <p14:creationId xmlns:p14="http://schemas.microsoft.com/office/powerpoint/2010/main" val="387462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E9094C-9905-42B0-9562-3CAD766A6A76}"/>
              </a:ext>
            </a:extLst>
          </p:cNvPr>
          <p:cNvSpPr>
            <a:spLocks noGrp="1"/>
          </p:cNvSpPr>
          <p:nvPr>
            <p:ph type="title"/>
          </p:nvPr>
        </p:nvSpPr>
        <p:spPr>
          <a:xfrm>
            <a:off x="677334" y="240632"/>
            <a:ext cx="11514666" cy="1179094"/>
          </a:xfrm>
        </p:spPr>
        <p:txBody>
          <a:bodyPr>
            <a:normAutofit fontScale="90000"/>
          </a:bodyPr>
          <a:lstStyle/>
          <a:p>
            <a:r>
              <a:rPr lang="uk-UA" b="1" dirty="0">
                <a:ln>
                  <a:solidFill>
                    <a:srgbClr val="00B0F0"/>
                  </a:solidFill>
                </a:ln>
                <a:solidFill>
                  <a:srgbClr val="FF0000"/>
                </a:solidFill>
                <a:effectLst>
                  <a:glow rad="63500">
                    <a:srgbClr val="4BACC6">
                      <a:satMod val="175000"/>
                      <a:alpha val="40000"/>
                    </a:srgbClr>
                  </a:glow>
                </a:effectLst>
                <a:latin typeface="Arial Black" pitchFamily="34" charset="0"/>
              </a:rPr>
              <a:t>Діяльність  дошкільного навчального закладу :</a:t>
            </a:r>
            <a:br>
              <a:rPr lang="uk-UA" b="1" dirty="0">
                <a:ln>
                  <a:solidFill>
                    <a:srgbClr val="00B0F0"/>
                  </a:solidFill>
                </a:ln>
                <a:solidFill>
                  <a:srgbClr val="FF0000"/>
                </a:solidFill>
                <a:effectLst>
                  <a:glow rad="63500">
                    <a:srgbClr val="4BACC6">
                      <a:satMod val="175000"/>
                      <a:alpha val="40000"/>
                    </a:srgbClr>
                  </a:glow>
                </a:effectLst>
                <a:latin typeface="Arial Black" pitchFamily="34" charset="0"/>
              </a:rPr>
            </a:br>
            <a:endParaRPr lang="ru-RU" dirty="0"/>
          </a:p>
        </p:txBody>
      </p:sp>
      <p:sp>
        <p:nvSpPr>
          <p:cNvPr id="3" name="Объект 2">
            <a:extLst>
              <a:ext uri="{FF2B5EF4-FFF2-40B4-BE49-F238E27FC236}">
                <a16:creationId xmlns:a16="http://schemas.microsoft.com/office/drawing/2014/main" id="{3DBEBCF6-2A94-4CBA-8A8B-0AF761AF382C}"/>
              </a:ext>
            </a:extLst>
          </p:cNvPr>
          <p:cNvSpPr>
            <a:spLocks noGrp="1"/>
          </p:cNvSpPr>
          <p:nvPr>
            <p:ph idx="1"/>
          </p:nvPr>
        </p:nvSpPr>
        <p:spPr>
          <a:xfrm>
            <a:off x="677334" y="1419727"/>
            <a:ext cx="10993298" cy="4621636"/>
          </a:xfrm>
        </p:spPr>
        <p:txBody>
          <a:bodyPr>
            <a:normAutofit fontScale="25000" lnSpcReduction="20000"/>
          </a:bodyPr>
          <a:lstStyle/>
          <a:p>
            <a:pPr marL="0" indent="0">
              <a:buNone/>
            </a:pPr>
            <a:r>
              <a:rPr lang="uk-UA" sz="11200" b="1" dirty="0">
                <a:solidFill>
                  <a:srgbClr val="7030A0"/>
                </a:solidFill>
              </a:rPr>
              <a:t>Змістовні напрямки на 2025-2026н.р освітнього процесу</a:t>
            </a:r>
            <a:endParaRPr lang="ru-RU" sz="11200" dirty="0">
              <a:solidFill>
                <a:srgbClr val="7030A0"/>
              </a:solidFill>
            </a:endParaRPr>
          </a:p>
          <a:p>
            <a:pPr marL="0" indent="0">
              <a:buNone/>
            </a:pPr>
            <a:r>
              <a:rPr lang="uk-UA" sz="8000" b="1" dirty="0">
                <a:solidFill>
                  <a:srgbClr val="7030A0"/>
                </a:solidFill>
              </a:rPr>
              <a:t>1. Забезпечення безпечного  та комфортного освітнього середовища відповідно до принципів ECERS-3 та вимог безпеки в умовах воєнного стану.</a:t>
            </a:r>
            <a:endParaRPr lang="ru-RU" sz="8000" b="1" dirty="0">
              <a:solidFill>
                <a:srgbClr val="7030A0"/>
              </a:solidFill>
            </a:endParaRPr>
          </a:p>
          <a:p>
            <a:pPr marL="0" indent="0">
              <a:buNone/>
            </a:pPr>
            <a:r>
              <a:rPr lang="uk-UA" sz="8000" b="1" dirty="0">
                <a:solidFill>
                  <a:srgbClr val="7030A0"/>
                </a:solidFill>
              </a:rPr>
              <a:t>2. Формування ключових </a:t>
            </a:r>
            <a:r>
              <a:rPr lang="uk-UA" sz="8000" b="1" dirty="0" err="1">
                <a:solidFill>
                  <a:srgbClr val="7030A0"/>
                </a:solidFill>
              </a:rPr>
              <a:t>компетентностей</a:t>
            </a:r>
            <a:r>
              <a:rPr lang="uk-UA" sz="8000" b="1" dirty="0">
                <a:solidFill>
                  <a:srgbClr val="7030A0"/>
                </a:solidFill>
              </a:rPr>
              <a:t> дітей дошкільного віку через інтеграцію ІКТ в освітній процес.</a:t>
            </a:r>
            <a:endParaRPr lang="ru-RU" sz="8000" b="1" dirty="0">
              <a:solidFill>
                <a:srgbClr val="7030A0"/>
              </a:solidFill>
            </a:endParaRPr>
          </a:p>
          <a:p>
            <a:pPr marL="0" indent="0">
              <a:buNone/>
            </a:pPr>
            <a:r>
              <a:rPr lang="uk-UA" sz="8000" b="1" dirty="0">
                <a:solidFill>
                  <a:srgbClr val="7030A0"/>
                </a:solidFill>
              </a:rPr>
              <a:t>3. Удосконалення системи </a:t>
            </a:r>
            <a:r>
              <a:rPr lang="uk-UA" sz="8000" b="1" dirty="0" err="1">
                <a:solidFill>
                  <a:srgbClr val="7030A0"/>
                </a:solidFill>
              </a:rPr>
              <a:t>здоров’язбереження</a:t>
            </a:r>
            <a:r>
              <a:rPr lang="uk-UA" sz="8000" b="1" dirty="0">
                <a:solidFill>
                  <a:srgbClr val="7030A0"/>
                </a:solidFill>
              </a:rPr>
              <a:t> дітей через інтеграцію елементів валеології, рухової активності та формування навичок самозбереження.</a:t>
            </a:r>
          </a:p>
          <a:p>
            <a:pPr marL="0" indent="0">
              <a:buNone/>
            </a:pPr>
            <a:endParaRPr lang="uk-UA" sz="8000" b="1" dirty="0">
              <a:solidFill>
                <a:srgbClr val="7030A0"/>
              </a:solidFill>
            </a:endParaRPr>
          </a:p>
          <a:p>
            <a:pPr marL="0" indent="0">
              <a:buNone/>
            </a:pPr>
            <a:endParaRPr lang="ru-RU" sz="8000" b="1" dirty="0">
              <a:solidFill>
                <a:srgbClr val="7030A0"/>
              </a:solidFill>
            </a:endParaRPr>
          </a:p>
          <a:p>
            <a:pPr marL="0" indent="0">
              <a:buNone/>
            </a:pPr>
            <a:r>
              <a:rPr lang="uk-UA" sz="11200" b="1" dirty="0">
                <a:solidFill>
                  <a:srgbClr val="7030A0"/>
                </a:solidFill>
              </a:rPr>
              <a:t>Завдання на </a:t>
            </a:r>
            <a:r>
              <a:rPr lang="uk-UA" sz="11200" b="1" dirty="0" err="1">
                <a:solidFill>
                  <a:srgbClr val="7030A0"/>
                </a:solidFill>
              </a:rPr>
              <a:t>літньо</a:t>
            </a:r>
            <a:r>
              <a:rPr lang="uk-UA" sz="11200" b="1" dirty="0">
                <a:solidFill>
                  <a:srgbClr val="7030A0"/>
                </a:solidFill>
              </a:rPr>
              <a:t>-оздоровчий період</a:t>
            </a:r>
            <a:endParaRPr lang="ru-RU" sz="11200" dirty="0">
              <a:solidFill>
                <a:srgbClr val="7030A0"/>
              </a:solidFill>
            </a:endParaRPr>
          </a:p>
          <a:p>
            <a:pPr marL="0" indent="0">
              <a:buNone/>
            </a:pPr>
            <a:r>
              <a:rPr lang="uk-UA" sz="8000" b="1" dirty="0">
                <a:solidFill>
                  <a:srgbClr val="7030A0"/>
                </a:solidFill>
              </a:rPr>
              <a:t>1. Створення умов для збереження та зміцнення здоров’я дітей під час літнього оздоровлення.</a:t>
            </a:r>
            <a:endParaRPr lang="ru-RU" sz="8000" b="1" dirty="0">
              <a:solidFill>
                <a:srgbClr val="7030A0"/>
              </a:solidFill>
            </a:endParaRPr>
          </a:p>
          <a:p>
            <a:pPr marL="0" indent="0">
              <a:buNone/>
            </a:pPr>
            <a:r>
              <a:rPr lang="uk-UA" sz="8000" b="1" dirty="0">
                <a:solidFill>
                  <a:srgbClr val="7030A0"/>
                </a:solidFill>
              </a:rPr>
              <a:t>2. Здійснення природо-дослідницької та екологічної роботи через ігрову та пошукову діяльність.</a:t>
            </a:r>
            <a:endParaRPr lang="ru-RU" sz="8000" b="1" dirty="0">
              <a:solidFill>
                <a:srgbClr val="7030A0"/>
              </a:solidFill>
            </a:endParaRPr>
          </a:p>
          <a:p>
            <a:pPr marL="0" indent="0">
              <a:buNone/>
            </a:pPr>
            <a:r>
              <a:rPr lang="uk-UA" sz="8000" b="1" dirty="0">
                <a:solidFill>
                  <a:srgbClr val="7030A0"/>
                </a:solidFill>
              </a:rPr>
              <a:t>3. Розвиток комунікативних та творчих здібностей дітей у процесі колективної гри, дозвілля та самостійної діяльності.</a:t>
            </a:r>
            <a:endParaRPr lang="ru-RU" sz="8000" b="1" dirty="0">
              <a:solidFill>
                <a:srgbClr val="7030A0"/>
              </a:solidFill>
            </a:endParaRPr>
          </a:p>
          <a:p>
            <a:r>
              <a:rPr lang="uk-UA" dirty="0"/>
              <a:t> </a:t>
            </a:r>
            <a:endParaRPr lang="ru-RU" dirty="0"/>
          </a:p>
          <a:p>
            <a:endParaRPr lang="ru-RU" dirty="0"/>
          </a:p>
        </p:txBody>
      </p:sp>
    </p:spTree>
    <p:extLst>
      <p:ext uri="{BB962C8B-B14F-4D97-AF65-F5344CB8AC3E}">
        <p14:creationId xmlns:p14="http://schemas.microsoft.com/office/powerpoint/2010/main" val="301138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394E5B-7F1D-4CD4-91E9-FFE7707755F9}"/>
              </a:ext>
            </a:extLst>
          </p:cNvPr>
          <p:cNvSpPr>
            <a:spLocks noGrp="1"/>
          </p:cNvSpPr>
          <p:nvPr>
            <p:ph type="title"/>
          </p:nvPr>
        </p:nvSpPr>
        <p:spPr>
          <a:xfrm>
            <a:off x="632268" y="277902"/>
            <a:ext cx="11042897" cy="1325935"/>
          </a:xfrm>
        </p:spPr>
        <p:txBody>
          <a:bodyPr>
            <a:normAutofit fontScale="90000"/>
          </a:bodyPr>
          <a:lstStyle/>
          <a:p>
            <a:r>
              <a:rPr lang="uk-UA" b="1" dirty="0">
                <a:solidFill>
                  <a:srgbClr val="FF0000"/>
                </a:solidFill>
                <a:latin typeface="Times New Roman" pitchFamily="18" charset="0"/>
                <a:cs typeface="Times New Roman" pitchFamily="18" charset="0"/>
              </a:rPr>
              <a:t>Патріотичне виховання дошкільників – одне із основних </a:t>
            </a:r>
            <a:br>
              <a:rPr lang="uk-UA" b="1" dirty="0">
                <a:solidFill>
                  <a:srgbClr val="FF0000"/>
                </a:solidFill>
                <a:latin typeface="Times New Roman" pitchFamily="18" charset="0"/>
                <a:cs typeface="Times New Roman" pitchFamily="18" charset="0"/>
              </a:rPr>
            </a:br>
            <a:r>
              <a:rPr lang="uk-UA" b="1" dirty="0">
                <a:solidFill>
                  <a:srgbClr val="FF0000"/>
                </a:solidFill>
                <a:latin typeface="Times New Roman" pitchFamily="18" charset="0"/>
                <a:cs typeface="Times New Roman" pitchFamily="18" charset="0"/>
              </a:rPr>
              <a:t>завдань діяльності педагогічного колективу</a:t>
            </a:r>
            <a:br>
              <a:rPr lang="ru-RU" dirty="0">
                <a:solidFill>
                  <a:srgbClr val="FF0000"/>
                </a:solidFill>
              </a:rPr>
            </a:br>
            <a:endParaRPr lang="ru-RU" dirty="0"/>
          </a:p>
        </p:txBody>
      </p:sp>
      <p:pic>
        <p:nvPicPr>
          <p:cNvPr id="1026" name="Picture 2" descr="https://scontent.fiev13-1.fna.fbcdn.net/v/t39.30808-6/616815105_4585614628391427_5797941564026387088_n.jpg?stp=dst-jpg_s590x590_tt6&amp;_nc_cat=103&amp;ccb=1-7&amp;_nc_sid=7b2446&amp;_nc_ohc=_6G-TOS5inYQ7kNvwGpP4qp&amp;_nc_oc=AdqhCy5w7pgSLNW_fNovA3vTeECGKDLZsmsDr7M5D79GoCyzMXRBcIfGaJnl5Wk-2Cs&amp;_nc_zt=23&amp;_nc_ht=scontent.fiev13-1.fna&amp;_nc_gid=Algra7OQCjzoGlsn6ngxWw&amp;_nc_ss=7a3a8&amp;oh=00_Af1LSqe-j89A2aZIiNGH1AROJ98j_RPH375QUjeZTkLOlA&amp;oe=69D3E483">
            <a:extLst>
              <a:ext uri="{FF2B5EF4-FFF2-40B4-BE49-F238E27FC236}">
                <a16:creationId xmlns:a16="http://schemas.microsoft.com/office/drawing/2014/main" id="{D68740CA-D6E4-430F-A6E8-D021B050E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334" y="1603837"/>
            <a:ext cx="2114550" cy="21030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Немає опису світлини.">
            <a:extLst>
              <a:ext uri="{FF2B5EF4-FFF2-40B4-BE49-F238E27FC236}">
                <a16:creationId xmlns:a16="http://schemas.microsoft.com/office/drawing/2014/main" id="{D8FFF2A1-E66D-4E8C-A1F0-50A85C7E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55" y="4149884"/>
            <a:ext cx="2814108" cy="2324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На зображенні може бути: карта та текст">
            <a:extLst>
              <a:ext uri="{FF2B5EF4-FFF2-40B4-BE49-F238E27FC236}">
                <a16:creationId xmlns:a16="http://schemas.microsoft.com/office/drawing/2014/main" id="{CB7A03CA-76D3-459D-B4A3-5EBC1186C31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052338" y="1357632"/>
            <a:ext cx="2814108" cy="33106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На зображенні може бути: дитина">
            <a:extLst>
              <a:ext uri="{FF2B5EF4-FFF2-40B4-BE49-F238E27FC236}">
                <a16:creationId xmlns:a16="http://schemas.microsoft.com/office/drawing/2014/main" id="{1203988C-5A01-4382-8F45-B2B185703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718" y="1541383"/>
            <a:ext cx="4860841" cy="505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01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B3EBA4-0F1C-4950-80F0-F46158F1DA78}"/>
              </a:ext>
            </a:extLst>
          </p:cNvPr>
          <p:cNvSpPr>
            <a:spLocks noGrp="1"/>
          </p:cNvSpPr>
          <p:nvPr>
            <p:ph type="title"/>
          </p:nvPr>
        </p:nvSpPr>
        <p:spPr>
          <a:xfrm>
            <a:off x="4975668" y="609600"/>
            <a:ext cx="4298334" cy="736867"/>
          </a:xfrm>
        </p:spPr>
        <p:txBody>
          <a:bodyPr/>
          <a:lstStyle/>
          <a:p>
            <a:endParaRPr lang="ru-RU" dirty="0"/>
          </a:p>
        </p:txBody>
      </p:sp>
      <p:pic>
        <p:nvPicPr>
          <p:cNvPr id="2054" name="Picture 6" descr="Немає опису світлини.">
            <a:extLst>
              <a:ext uri="{FF2B5EF4-FFF2-40B4-BE49-F238E27FC236}">
                <a16:creationId xmlns:a16="http://schemas.microsoft.com/office/drawing/2014/main" id="{C024595E-76F7-4F10-BBEF-0620751E0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55" y="3330140"/>
            <a:ext cx="4281371" cy="33062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Немає опису світлини.">
            <a:extLst>
              <a:ext uri="{FF2B5EF4-FFF2-40B4-BE49-F238E27FC236}">
                <a16:creationId xmlns:a16="http://schemas.microsoft.com/office/drawing/2014/main" id="{08238BD2-868F-4B3E-A0C5-069D3D2B0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330" y="204536"/>
            <a:ext cx="4539915" cy="32244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Немає опису світлини.">
            <a:extLst>
              <a:ext uri="{FF2B5EF4-FFF2-40B4-BE49-F238E27FC236}">
                <a16:creationId xmlns:a16="http://schemas.microsoft.com/office/drawing/2014/main" id="{51A131B2-A6BD-43D5-B300-A394674C3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135" y="384552"/>
            <a:ext cx="3382360" cy="27379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Немає опису світлини.">
            <a:extLst>
              <a:ext uri="{FF2B5EF4-FFF2-40B4-BE49-F238E27FC236}">
                <a16:creationId xmlns:a16="http://schemas.microsoft.com/office/drawing/2014/main" id="{C0519C31-F08E-432A-AAA7-5FFEAE4761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0102" y="3429000"/>
            <a:ext cx="5544786" cy="3224464"/>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a:extLst>
              <a:ext uri="{FF2B5EF4-FFF2-40B4-BE49-F238E27FC236}">
                <a16:creationId xmlns:a16="http://schemas.microsoft.com/office/drawing/2014/main" id="{072E8311-F7C1-46C2-8276-AF78615295A9}"/>
              </a:ext>
            </a:extLst>
          </p:cNvPr>
          <p:cNvSpPr>
            <a:spLocks noGrp="1"/>
          </p:cNvSpPr>
          <p:nvPr>
            <p:ph idx="1"/>
          </p:nvPr>
        </p:nvSpPr>
        <p:spPr/>
        <p:txBody>
          <a:bodyPr/>
          <a:lstStyle/>
          <a:p>
            <a:pPr marL="0" indent="0">
              <a:buNone/>
            </a:pPr>
            <a:endParaRPr lang="ru-RU" dirty="0"/>
          </a:p>
        </p:txBody>
      </p:sp>
      <p:sp>
        <p:nvSpPr>
          <p:cNvPr id="5" name="TextBox 4">
            <a:extLst>
              <a:ext uri="{FF2B5EF4-FFF2-40B4-BE49-F238E27FC236}">
                <a16:creationId xmlns:a16="http://schemas.microsoft.com/office/drawing/2014/main" id="{E56A5BFA-B1CC-41B9-926A-C5B91E5C8640}"/>
              </a:ext>
            </a:extLst>
          </p:cNvPr>
          <p:cNvSpPr txBox="1"/>
          <p:nvPr/>
        </p:nvSpPr>
        <p:spPr>
          <a:xfrm>
            <a:off x="385356" y="221597"/>
            <a:ext cx="3132059" cy="3108543"/>
          </a:xfrm>
          <a:prstGeom prst="rect">
            <a:avLst/>
          </a:prstGeom>
          <a:noFill/>
        </p:spPr>
        <p:txBody>
          <a:bodyPr wrap="square" rtlCol="0">
            <a:spAutoFit/>
          </a:bodyPr>
          <a:lstStyle/>
          <a:p>
            <a:r>
              <a:rPr lang="uk-UA" sz="2800" b="1" dirty="0"/>
              <a:t>Забезпечення безпечного та комфортного</a:t>
            </a:r>
          </a:p>
          <a:p>
            <a:r>
              <a:rPr lang="uk-UA" sz="2800" b="1" dirty="0"/>
              <a:t>середовища для розвитку дітей дошкільного віку</a:t>
            </a:r>
            <a:endParaRPr lang="ru-RU" sz="2800" b="1" dirty="0"/>
          </a:p>
        </p:txBody>
      </p:sp>
    </p:spTree>
    <p:extLst>
      <p:ext uri="{BB962C8B-B14F-4D97-AF65-F5344CB8AC3E}">
        <p14:creationId xmlns:p14="http://schemas.microsoft.com/office/powerpoint/2010/main" val="2543515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379680-3CDF-45E2-AFD4-32DDA597635E}"/>
              </a:ext>
            </a:extLst>
          </p:cNvPr>
          <p:cNvSpPr>
            <a:spLocks noGrp="1"/>
          </p:cNvSpPr>
          <p:nvPr>
            <p:ph type="title"/>
          </p:nvPr>
        </p:nvSpPr>
        <p:spPr>
          <a:xfrm>
            <a:off x="677334" y="280716"/>
            <a:ext cx="11514666" cy="1649684"/>
          </a:xfrm>
        </p:spPr>
        <p:txBody>
          <a:bodyPr>
            <a:normAutofit fontScale="90000"/>
          </a:bodyPr>
          <a:lstStyle/>
          <a:p>
            <a:r>
              <a:rPr lang="uk-UA" i="1" dirty="0">
                <a:ln w="18000">
                  <a:solidFill>
                    <a:srgbClr val="1F497D">
                      <a:lumMod val="50000"/>
                    </a:srgbClr>
                  </a:solidFill>
                  <a:prstDash val="solid"/>
                  <a:miter lim="800000"/>
                </a:ln>
                <a:solidFill>
                  <a:srgbClr val="FFFF00"/>
                </a:solidFill>
                <a:effectLst>
                  <a:glow rad="101600">
                    <a:srgbClr val="C0504D">
                      <a:satMod val="175000"/>
                      <a:alpha val="40000"/>
                    </a:srgbClr>
                  </a:glow>
                  <a:outerShdw blurRad="50800" dist="38100" dir="2700000" algn="tl" rotWithShape="0">
                    <a:prstClr val="black">
                      <a:alpha val="40000"/>
                    </a:prstClr>
                  </a:outerShdw>
                  <a:reflection blurRad="6350" stA="55000" endA="50" endPos="85000" dir="5400000" sy="-100000" algn="bl" rotWithShape="0"/>
                </a:effectLst>
                <a:latin typeface="Times New Roman" pitchFamily="18" charset="0"/>
                <a:cs typeface="Times New Roman" pitchFamily="18" charset="0"/>
              </a:rPr>
              <a:t>Впровадження в практику роботи інноваційних технологій:</a:t>
            </a:r>
            <a:br>
              <a:rPr lang="uk-UA" i="1" dirty="0">
                <a:ln w="18000">
                  <a:solidFill>
                    <a:srgbClr val="1F497D">
                      <a:lumMod val="50000"/>
                    </a:srgbClr>
                  </a:solidFill>
                  <a:prstDash val="solid"/>
                  <a:miter lim="800000"/>
                </a:ln>
                <a:solidFill>
                  <a:srgbClr val="FFFF00"/>
                </a:solidFill>
                <a:effectLst>
                  <a:glow rad="101600">
                    <a:srgbClr val="C0504D">
                      <a:satMod val="175000"/>
                      <a:alpha val="40000"/>
                    </a:srgbClr>
                  </a:glow>
                  <a:outerShdw blurRad="50800" dist="38100" dir="2700000" algn="tl" rotWithShape="0">
                    <a:prstClr val="black">
                      <a:alpha val="40000"/>
                    </a:prstClr>
                  </a:outerShdw>
                  <a:reflection blurRad="6350" stA="55000" endA="50" endPos="85000" dir="5400000" sy="-100000" algn="bl" rotWithShape="0"/>
                </a:effectLst>
                <a:latin typeface="Times New Roman" pitchFamily="18" charset="0"/>
                <a:cs typeface="Times New Roman" pitchFamily="18" charset="0"/>
              </a:rPr>
            </a:br>
            <a:endParaRPr lang="ru-RU" i="1" dirty="0"/>
          </a:p>
        </p:txBody>
      </p:sp>
      <p:sp>
        <p:nvSpPr>
          <p:cNvPr id="3" name="Объект 2">
            <a:extLst>
              <a:ext uri="{FF2B5EF4-FFF2-40B4-BE49-F238E27FC236}">
                <a16:creationId xmlns:a16="http://schemas.microsoft.com/office/drawing/2014/main" id="{AA25926D-A8D3-4CB8-977F-8C10E90A53AD}"/>
              </a:ext>
            </a:extLst>
          </p:cNvPr>
          <p:cNvSpPr>
            <a:spLocks noGrp="1"/>
          </p:cNvSpPr>
          <p:nvPr>
            <p:ph idx="1"/>
          </p:nvPr>
        </p:nvSpPr>
        <p:spPr>
          <a:xfrm>
            <a:off x="-192505" y="1118385"/>
            <a:ext cx="7483642" cy="644958"/>
          </a:xfrm>
        </p:spPr>
        <p:txBody>
          <a:bodyPr>
            <a:noAutofit/>
          </a:bodyPr>
          <a:lstStyle/>
          <a:p>
            <a:r>
              <a:rPr lang="uk-UA" sz="3200" b="1" dirty="0" err="1">
                <a:solidFill>
                  <a:srgbClr val="0070C0"/>
                </a:solidFill>
                <a:latin typeface="Times New Roman" pitchFamily="18" charset="0"/>
                <a:cs typeface="Times New Roman" pitchFamily="18" charset="0"/>
              </a:rPr>
              <a:t>Здоров</a:t>
            </a:r>
            <a:r>
              <a:rPr lang="en-US" sz="3200" b="1" dirty="0">
                <a:solidFill>
                  <a:srgbClr val="0070C0"/>
                </a:solidFill>
                <a:latin typeface="Times New Roman" pitchFamily="18" charset="0"/>
                <a:cs typeface="Times New Roman" pitchFamily="18" charset="0"/>
              </a:rPr>
              <a:t>’</a:t>
            </a:r>
            <a:r>
              <a:rPr lang="uk-UA" sz="3200" b="1" dirty="0" err="1">
                <a:solidFill>
                  <a:srgbClr val="0070C0"/>
                </a:solidFill>
                <a:latin typeface="Times New Roman" pitchFamily="18" charset="0"/>
                <a:cs typeface="Times New Roman" pitchFamily="18" charset="0"/>
              </a:rPr>
              <a:t>язберігаючі</a:t>
            </a:r>
            <a:r>
              <a:rPr lang="uk-UA" sz="3200" b="1" dirty="0">
                <a:solidFill>
                  <a:srgbClr val="0070C0"/>
                </a:solidFill>
                <a:latin typeface="Times New Roman" pitchFamily="18" charset="0"/>
                <a:cs typeface="Times New Roman" pitchFamily="18" charset="0"/>
              </a:rPr>
              <a:t> </a:t>
            </a:r>
            <a:r>
              <a:rPr lang="en-US" sz="3200" b="1" dirty="0">
                <a:solidFill>
                  <a:srgbClr val="0070C0"/>
                </a:solidFill>
                <a:latin typeface="Times New Roman" pitchFamily="18" charset="0"/>
                <a:cs typeface="Times New Roman" pitchFamily="18" charset="0"/>
              </a:rPr>
              <a:t>  </a:t>
            </a:r>
            <a:r>
              <a:rPr lang="uk-UA" sz="3200" b="1" dirty="0">
                <a:solidFill>
                  <a:srgbClr val="0070C0"/>
                </a:solidFill>
                <a:latin typeface="Times New Roman" pitchFamily="18" charset="0"/>
                <a:cs typeface="Times New Roman" pitchFamily="18" charset="0"/>
              </a:rPr>
              <a:t>технології</a:t>
            </a:r>
            <a:endParaRPr lang="ru-RU" sz="3200" dirty="0"/>
          </a:p>
        </p:txBody>
      </p:sp>
      <p:pic>
        <p:nvPicPr>
          <p:cNvPr id="6146" name="Picture 2" descr="Немає опису світлини.">
            <a:extLst>
              <a:ext uri="{FF2B5EF4-FFF2-40B4-BE49-F238E27FC236}">
                <a16:creationId xmlns:a16="http://schemas.microsoft.com/office/drawing/2014/main" id="{0C4D0B35-1E6F-4145-8A71-E805EEC7E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757" y="1105558"/>
            <a:ext cx="2323096" cy="226344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Немає опису світлини.">
            <a:extLst>
              <a:ext uri="{FF2B5EF4-FFF2-40B4-BE49-F238E27FC236}">
                <a16:creationId xmlns:a16="http://schemas.microsoft.com/office/drawing/2014/main" id="{776F0ECF-02D2-411B-B22A-4F18F38FD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68" y="1779315"/>
            <a:ext cx="2021372" cy="273938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Немає опису світлини.">
            <a:extLst>
              <a:ext uri="{FF2B5EF4-FFF2-40B4-BE49-F238E27FC236}">
                <a16:creationId xmlns:a16="http://schemas.microsoft.com/office/drawing/2014/main" id="{3D628A00-06A7-47A8-B280-0382EBDBE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966" y="1930880"/>
            <a:ext cx="1667708" cy="216058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Немає опису світлини.">
            <a:extLst>
              <a:ext uri="{FF2B5EF4-FFF2-40B4-BE49-F238E27FC236}">
                <a16:creationId xmlns:a16="http://schemas.microsoft.com/office/drawing/2014/main" id="{90BC7808-B37A-4867-9C47-FA0BA6B9E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1387" y="1118385"/>
            <a:ext cx="2529034" cy="335753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Немає опису світлини.">
            <a:extLst>
              <a:ext uri="{FF2B5EF4-FFF2-40B4-BE49-F238E27FC236}">
                <a16:creationId xmlns:a16="http://schemas.microsoft.com/office/drawing/2014/main" id="{9780A612-BF93-4606-8213-8AADBCCC8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2558" y="4018067"/>
            <a:ext cx="4504937" cy="255921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Немає опису світлини.">
            <a:extLst>
              <a:ext uri="{FF2B5EF4-FFF2-40B4-BE49-F238E27FC236}">
                <a16:creationId xmlns:a16="http://schemas.microsoft.com/office/drawing/2014/main" id="{C01D66F8-AF90-480B-B54E-0BCB1BBEA2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176" y="4133036"/>
            <a:ext cx="3184117" cy="2413961"/>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Немає опису світлини.">
            <a:extLst>
              <a:ext uri="{FF2B5EF4-FFF2-40B4-BE49-F238E27FC236}">
                <a16:creationId xmlns:a16="http://schemas.microsoft.com/office/drawing/2014/main" id="{A26A8C22-6F65-4A27-8137-899864A06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2788" y="4317005"/>
            <a:ext cx="1818294" cy="2413961"/>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Немає опису світлини.">
            <a:extLst>
              <a:ext uri="{FF2B5EF4-FFF2-40B4-BE49-F238E27FC236}">
                <a16:creationId xmlns:a16="http://schemas.microsoft.com/office/drawing/2014/main" id="{6A4F54B5-DD8A-45A8-956D-E83DA5964E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8722" y="1851860"/>
            <a:ext cx="196215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82778"/>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592</TotalTime>
  <Words>610</Words>
  <Application>Microsoft Office PowerPoint</Application>
  <PresentationFormat>Широкоэкранный</PresentationFormat>
  <Paragraphs>131</Paragraphs>
  <Slides>26</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26</vt:i4>
      </vt:variant>
    </vt:vector>
  </HeadingPairs>
  <TitlesOfParts>
    <vt:vector size="33" baseType="lpstr">
      <vt:lpstr>Arial</vt:lpstr>
      <vt:lpstr>Arial Black</vt:lpstr>
      <vt:lpstr>Calibri</vt:lpstr>
      <vt:lpstr>Times New Roman</vt:lpstr>
      <vt:lpstr>Trebuchet MS</vt:lpstr>
      <vt:lpstr>Wingdings 3</vt:lpstr>
      <vt:lpstr>Аспект</vt:lpstr>
      <vt:lpstr> ЗВІТ   ДИРЕКТОРА ЗДО «РОМАШКА»                СЕРГІЇВСЬКОЇ СІЛЬСЬКОЇ РАДИ </vt:lpstr>
      <vt:lpstr>                      Заклад дошкільної освіти             «Ромашка» Сергіївської сільської ради                             Полтавської області</vt:lpstr>
      <vt:lpstr>«ДИТИНСТВО –ЦЕ РАНОК ЛЮДСЬКОГО ЖИТТЯ ,  А РАНОК    МАЄ    БУТИ ЩАСЛИВИЙ»</vt:lpstr>
      <vt:lpstr>Презентация PowerPoint</vt:lpstr>
      <vt:lpstr>          ПРОГАМА         «УКРАЇНСЬКЕ ДОШКІЛЛЯ»</vt:lpstr>
      <vt:lpstr>Діяльність  дошкільного навчального закладу : </vt:lpstr>
      <vt:lpstr>Патріотичне виховання дошкільників – одне із основних  завдань діяльності педагогічного колективу </vt:lpstr>
      <vt:lpstr>Презентация PowerPoint</vt:lpstr>
      <vt:lpstr>Впровадження в практику роботи інноваційних технологій: </vt:lpstr>
      <vt:lpstr>      ІГРОВІ ТА ІНТЕРАКТИВНІ ТЕХНОЛОГІЇ.</vt:lpstr>
      <vt:lpstr>НАРОДОЗНАВСТВО В ЗДО -  ІНЕГРОВАНІ ЗАНЯТТЯ</vt:lpstr>
      <vt:lpstr>ТРАДИЦІЇ УКРАЇНСЬКОГО  НАРОДУ : «ОЙ НА ІВАНА, ОЙ НА КУПАЛА»</vt:lpstr>
      <vt:lpstr>Акції -Всесвітній день прибирання "World Cleanup Day"</vt:lpstr>
      <vt:lpstr>ОРГАНІЗАЦІЯ ХАРЧУВАННЯ В ЗДО «РОМАШКА» СЕРГІЇВСЬКОЇ СІЛЬСЬКОЇ РАДИ</vt:lpstr>
      <vt:lpstr>Найважливішою умовою правильної організації харчування дітей є суворе дотримання санітарно-гігієнічних вимог до харчоблоку та процесу приготування і зберігання їжі. З метою профілактики кишкових захворювань працівники суворо дотримуються встановлених вимог до технологічної обробки продуктів, правил особистої гігієни.   Усі продукти харчування, що надходять до ЗДО  відповідають вимогам державних стандартів, супроводжуються накладними, сертифікатами якості. </vt:lpstr>
      <vt:lpstr>« Діти повинні жити у світі краси, гри, казки, музики, малюнка,    фантазії, творчості.      В. О. Сухомлинський. »   </vt:lpstr>
      <vt:lpstr>Презентация PowerPoint</vt:lpstr>
      <vt:lpstr>1 ЧЕРВНЯ -ДЕНЬ ЗАХИСТУ ДІТЕЙ </vt:lpstr>
      <vt:lpstr>ВИПУСКНИЙ- ПОДІЯ ВАЖЛИВА</vt:lpstr>
      <vt:lpstr>               Фінансовий звіт                                                                                                                                                                                                                                                                                                                                                                                                                                                                                                                                                                                                                                                </vt:lpstr>
      <vt:lpstr>Протягом  навчального року матеріальна база ЗДО поповнилась за  бюджетні кошти:</vt:lpstr>
      <vt:lpstr>Посуд – 2500 грн; Миючі засоби – 5500 грн; Фарба – 9551 грн; Іграшки – 4000грн; Крани-змішувачі – 5250 грн;  Профнастил (утеплення магістралі теплової) – 8625 грн; Утеплювач – 7500 грн Будматеріали( косильна головка, КРБ, масло ) – 1320 грн; Бензин А-92 – 5244грн. Канцтовари – 4026 грн.</vt:lpstr>
      <vt:lpstr>Презентация PowerPoint</vt:lpstr>
      <vt:lpstr>              Мережа охоплення дітей                      дошкільного віку                      на 2026-2029р.р. </vt:lpstr>
      <vt:lpstr>Для закладу обладнане найпростіше укриття у приміщенні Качанівської гімназії.  В укритті проведено ремонт вентиляці приміщення</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48</cp:revision>
  <dcterms:created xsi:type="dcterms:W3CDTF">2026-04-02T08:28:34Z</dcterms:created>
  <dcterms:modified xsi:type="dcterms:W3CDTF">2026-04-07T08:27:08Z</dcterms:modified>
</cp:coreProperties>
</file>